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33"/>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1" d="100"/>
          <a:sy n="101" d="100"/>
        </p:scale>
        <p:origin x="9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_[MLA]"/><Relationship Id="rId2" Type="http://schemas.openxmlformats.org/officeDocument/2006/relationships/hyperlink" Target="#_[HPT]"/><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7" name="Audio 6">
            <a:hlinkClick r:id="" action="ppaction://media"/>
            <a:extLst>
              <a:ext uri="{FF2B5EF4-FFF2-40B4-BE49-F238E27FC236}">
                <a16:creationId xmlns:a16="http://schemas.microsoft.com/office/drawing/2014/main" id="{BCAD9C82-E5F3-6559-B381-D5FF0ACC9AF6}"/>
              </a:ext>
            </a:extLst>
          </p:cNvPr>
          <p:cNvPicPr>
            <a:picLocks noChangeAspect="1"/>
          </p:cNvPicPr>
          <p:nvPr>
            <a:audioFile r:link="rId1"/>
            <p:extLst>
              <p:ext uri="{DAA4B4D4-6D71-4841-9C94-3DE7FCFB9230}">
                <p14:media xmlns:p14="http://schemas.microsoft.com/office/powerpoint/2010/main" r:embed="rId2">
                  <p14:trim end="1086.7755"/>
                </p14:media>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mc:Choice xmlns:p14="http://schemas.microsoft.com/office/powerpoint/2010/main" Requires="p14">
      <p:transition spd="slow" p14:dur="2000" advTm="2835"/>
    </mc:Choice>
    <mc:Fallback>
      <p:transition spd="slow" advTm="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4" name="Audio 13">
            <a:hlinkClick r:id="" action="ppaction://media"/>
            <a:extLst>
              <a:ext uri="{FF2B5EF4-FFF2-40B4-BE49-F238E27FC236}">
                <a16:creationId xmlns:a16="http://schemas.microsoft.com/office/drawing/2014/main" id="{91B919DE-21C6-9356-0DBF-3BDDEADC29FF}"/>
              </a:ext>
            </a:extLst>
          </p:cNvPr>
          <p:cNvPicPr>
            <a:picLocks noChangeAspect="1"/>
          </p:cNvPicPr>
          <p:nvPr>
            <a:audioFile r:link="rId1"/>
            <p:extLst>
              <p:ext uri="{DAA4B4D4-6D71-4841-9C94-3DE7FCFB9230}">
                <p14:media xmlns:p14="http://schemas.microsoft.com/office/powerpoint/2010/main" r:embed="rId2">
                  <p14:trim end="543.5578"/>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mc:Choice xmlns:p14="http://schemas.microsoft.com/office/powerpoint/2010/main" Requires="p14">
      <p:transition spd="slow" p14:dur="2000" advTm="15665"/>
    </mc:Choice>
    <mc:Fallback>
      <p:transition spd="slow" advTm="1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12" name="Audio 11">
            <a:hlinkClick r:id="" action="ppaction://media"/>
            <a:extLst>
              <a:ext uri="{FF2B5EF4-FFF2-40B4-BE49-F238E27FC236}">
                <a16:creationId xmlns:a16="http://schemas.microsoft.com/office/drawing/2014/main" id="{D8BB6BC9-1E69-20FC-F10B-FA72CCA4FD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mc:Choice xmlns:p14="http://schemas.microsoft.com/office/powerpoint/2010/main" Requires="p14">
      <p:transition spd="slow" p14:dur="2000" advTm="16237"/>
    </mc:Choice>
    <mc:Fallback>
      <p:transition spd="slow" advTm="1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18" name="Audio 17">
            <a:hlinkClick r:id="" action="ppaction://media"/>
            <a:extLst>
              <a:ext uri="{FF2B5EF4-FFF2-40B4-BE49-F238E27FC236}">
                <a16:creationId xmlns:a16="http://schemas.microsoft.com/office/drawing/2014/main" id="{35BD9028-D768-7B27-2AB6-D5085A3D6749}"/>
              </a:ext>
            </a:extLst>
          </p:cNvPr>
          <p:cNvPicPr>
            <a:picLocks noChangeAspect="1"/>
          </p:cNvPicPr>
          <p:nvPr>
            <a:audioFile r:link="rId1"/>
            <p:extLst>
              <p:ext uri="{DAA4B4D4-6D71-4841-9C94-3DE7FCFB9230}">
                <p14:media xmlns:p14="http://schemas.microsoft.com/office/powerpoint/2010/main" r:embed="rId2">
                  <p14:trim end="558.5736"/>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mc:Choice xmlns:p14="http://schemas.microsoft.com/office/powerpoint/2010/main" Requires="p14">
      <p:transition spd="slow" p14:dur="2000" advTm="39457"/>
    </mc:Choice>
    <mc:Fallback>
      <p:transition spd="slow" advTm="3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19" name="Audio 18">
            <a:hlinkClick r:id="" action="ppaction://media"/>
            <a:extLst>
              <a:ext uri="{FF2B5EF4-FFF2-40B4-BE49-F238E27FC236}">
                <a16:creationId xmlns:a16="http://schemas.microsoft.com/office/drawing/2014/main" id="{1993C5DE-D018-1F1A-23B6-48CA2865BC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mc:Choice xmlns:p14="http://schemas.microsoft.com/office/powerpoint/2010/main" Requires="p14">
      <p:transition spd="slow" p14:dur="2000" advTm="15473"/>
    </mc:Choice>
    <mc:Fallback>
      <p:transition spd="slow" advTm="1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57" name="Audio 56">
            <a:hlinkClick r:id="" action="ppaction://media"/>
            <a:extLst>
              <a:ext uri="{FF2B5EF4-FFF2-40B4-BE49-F238E27FC236}">
                <a16:creationId xmlns:a16="http://schemas.microsoft.com/office/drawing/2014/main" id="{7A57051F-7D5D-6CF4-069E-1A6C25D4B194}"/>
              </a:ext>
            </a:extLst>
          </p:cNvPr>
          <p:cNvPicPr>
            <a:picLocks noChangeAspect="1"/>
          </p:cNvPicPr>
          <p:nvPr>
            <a:audioFile r:link="rId1"/>
            <p:extLst>
              <p:ext uri="{DAA4B4D4-6D71-4841-9C94-3DE7FCFB9230}">
                <p14:media xmlns:p14="http://schemas.microsoft.com/office/powerpoint/2010/main" r:embed="rId2">
                  <p14:trim end="1638.907"/>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mc:Choice xmlns:p14="http://schemas.microsoft.com/office/powerpoint/2010/main" Requires="p14">
      <p:transition spd="slow" p14:dur="2000" advTm="21771"/>
    </mc:Choice>
    <mc:Fallback>
      <p:transition spd="slow" advTm="2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23" name="Audio 22">
            <a:hlinkClick r:id="" action="ppaction://media"/>
            <a:extLst>
              <a:ext uri="{FF2B5EF4-FFF2-40B4-BE49-F238E27FC236}">
                <a16:creationId xmlns:a16="http://schemas.microsoft.com/office/drawing/2014/main" id="{6F417331-509D-84ED-1934-E87486CC0A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mc:Choice xmlns:p14="http://schemas.microsoft.com/office/powerpoint/2010/main" Requires="p14">
      <p:transition spd="slow" p14:dur="2000" advTm="22121"/>
    </mc:Choice>
    <mc:Fallback>
      <p:transition spd="slow" advTm="2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5A09-5705-5D88-E3B7-921E5A5EC36A}"/>
              </a:ext>
            </a:extLst>
          </p:cNvPr>
          <p:cNvSpPr>
            <a:spLocks noGrp="1"/>
          </p:cNvSpPr>
          <p:nvPr>
            <p:ph type="title"/>
          </p:nvPr>
        </p:nvSpPr>
        <p:spPr/>
        <p:txBody>
          <a:bodyPr/>
          <a:lstStyle/>
          <a:p>
            <a:r>
              <a:rPr lang="en-US" dirty="0"/>
              <a:t>Methods – Data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0E0225-9F10-EE1D-905C-2F454F393236}"/>
                  </a:ext>
                </a:extLst>
              </p:cNvPr>
              <p:cNvSpPr>
                <a:spLocks noGrp="1"/>
              </p:cNvSpPr>
              <p:nvPr>
                <p:ph idx="1"/>
              </p:nvPr>
            </p:nvSpPr>
            <p:spPr/>
            <p:txBody>
              <a:bodyPr>
                <a:normAutofit/>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last step before transforming our data involves observing a few examples and their corresponding features.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will provide additional context which enables us to understand how the information is formatted and deduce if transformation is necessary.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During this step, we were able to conclude that the messages were unstructured, containing a mix of lower and upper case, punctuation, and stop words.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Before we could continue with testing and training our models, these messages will require natural language preprocessing (NLP).  </a:t>
                </a:r>
              </a:p>
              <a:p>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conversion to numerical form for Class is a simple process as there are only two categories, ‘spam’ and ‘ham.’ To achieve this conversion, we used the </a:t>
                </a:r>
                <a14:m>
                  <m:oMath xmlns:m="http://schemas.openxmlformats.org/officeDocument/2006/math">
                    <m:r>
                      <m:rPr>
                        <m:sty m:val="p"/>
                      </m:rPr>
                      <a:rPr lang="en-US" sz="1800" kern="100">
                        <a:solidFill>
                          <a:schemeClr val="tx1">
                            <a:lumMod val="85000"/>
                          </a:schemeClr>
                        </a:solidFill>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function from the Python library </a:t>
                </a:r>
                <a:r>
                  <a:rPr lang="en-US" sz="1800" kern="1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which can be used to encode categorical labels as integers that are more easily used as input for ML models. </a:t>
                </a:r>
                <a:endParaRPr lang="en-US" sz="18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30E0225-9F10-EE1D-905C-2F454F3932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297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FDB-D569-DAB1-B234-0E242E3D12BE}"/>
              </a:ext>
            </a:extLst>
          </p:cNvPr>
          <p:cNvSpPr>
            <a:spLocks noGrp="1"/>
          </p:cNvSpPr>
          <p:nvPr>
            <p:ph type="title"/>
          </p:nvPr>
        </p:nvSpPr>
        <p:spPr/>
        <p:txBody>
          <a:bodyPr/>
          <a:lstStyle/>
          <a:p>
            <a:r>
              <a:rPr lang="en-US" dirty="0"/>
              <a:t>Methods – Data Preparation</a:t>
            </a:r>
          </a:p>
        </p:txBody>
      </p:sp>
      <p:sp>
        <p:nvSpPr>
          <p:cNvPr id="3" name="Content Placeholder 2">
            <a:extLst>
              <a:ext uri="{FF2B5EF4-FFF2-40B4-BE49-F238E27FC236}">
                <a16:creationId xmlns:a16="http://schemas.microsoft.com/office/drawing/2014/main" id="{780F644C-30E5-AC1C-A023-37330FF6F96C}"/>
              </a:ext>
            </a:extLst>
          </p:cNvPr>
          <p:cNvSpPr>
            <a:spLocks noGrp="1"/>
          </p:cNvSpPr>
          <p:nvPr>
            <p:ph sz="half" idx="1"/>
          </p:nvPr>
        </p:nvSpPr>
        <p:spPr>
          <a:xfrm>
            <a:off x="913795" y="1732448"/>
            <a:ext cx="5424252" cy="4444513"/>
          </a:xfrm>
        </p:spPr>
        <p:txBody>
          <a:bodyPr>
            <a:noAutofit/>
          </a:bodyPr>
          <a:lstStyle/>
          <a:p>
            <a:r>
              <a:rPr lang="en-US" sz="1000" dirty="0"/>
              <a:t>This function enabled us to create a new column ‘</a:t>
            </a:r>
            <a:r>
              <a:rPr lang="en-US" sz="1000" dirty="0" err="1"/>
              <a:t>is_spam</a:t>
            </a:r>
            <a:r>
              <a:rPr lang="en-US" sz="1000" dirty="0"/>
              <a:t>’ where we mapped each classification to its corresponding encoded values; each ‘spam’ classification was encoded as a 1 for true, and each ‘ham’ classification was encoded as a 0 for false.</a:t>
            </a:r>
          </a:p>
          <a:p>
            <a:r>
              <a:rPr lang="en-US" sz="1000" dirty="0"/>
              <a:t>The conversion for the ‘</a:t>
            </a:r>
            <a:r>
              <a:rPr lang="en-US" sz="1000" dirty="0" err="1"/>
              <a:t>sms</a:t>
            </a:r>
            <a:r>
              <a:rPr lang="en-US" sz="1000" dirty="0"/>
              <a:t>’ column is more complicated due to its textual nature and the nuances between legitimate text and spam.</a:t>
            </a:r>
          </a:p>
          <a:p>
            <a:r>
              <a:rPr lang="en-US" sz="1000" dirty="0"/>
              <a:t>There are many variations between the two columns such as excessive punctuation, web addresses, phone numbers, or promotional content.</a:t>
            </a:r>
          </a:p>
          <a:p>
            <a:r>
              <a:rPr lang="en-US" sz="1000" dirty="0"/>
              <a:t>Often result in longer, more complex messages.</a:t>
            </a:r>
          </a:p>
          <a:p>
            <a:r>
              <a:rPr lang="en-US" sz="1000" dirty="0"/>
              <a:t>Figure 2 shows the relationship between message lengths in both spam (red) and ham (green) messages. </a:t>
            </a:r>
          </a:p>
          <a:p>
            <a:pPr lvl="1"/>
            <a:r>
              <a:rPr lang="en-US" sz="1000" dirty="0"/>
              <a:t>As shown by the dotted yellow line in each box plot, spam messages average length of ≈139 is significantly higher than ham messages average length of ≈71. </a:t>
            </a:r>
          </a:p>
          <a:p>
            <a:pPr lvl="1"/>
            <a:r>
              <a:rPr lang="en-US" sz="1000" dirty="0"/>
              <a:t>Figure 2 shows that the entire interquartile range (IQR) of all ham messages in our dataset have message lengths that fall below the minimum value for spam messages, excluding outliers. </a:t>
            </a:r>
          </a:p>
          <a:p>
            <a:pPr lvl="1"/>
            <a:r>
              <a:rPr lang="en-US" sz="1000" dirty="0"/>
              <a:t>This suggests that message length can be a useful feature for distinguishing between spam and ham messages, with longer message lengths being a potential indicator of spam.</a:t>
            </a:r>
          </a:p>
          <a:p>
            <a:pPr lvl="1"/>
            <a:r>
              <a:rPr lang="en-US" sz="1000" dirty="0"/>
              <a:t>As such, we performed feature extraction by creating a new column in our data, </a:t>
            </a:r>
            <a:r>
              <a:rPr lang="en-US" sz="1000" dirty="0" err="1"/>
              <a:t>sms_len</a:t>
            </a:r>
            <a:r>
              <a:rPr lang="en-US" sz="1000" dirty="0"/>
              <a:t>, to capture the message lengths.</a:t>
            </a:r>
          </a:p>
        </p:txBody>
      </p:sp>
      <p:pic>
        <p:nvPicPr>
          <p:cNvPr id="6" name="Content Placeholder 5">
            <a:extLst>
              <a:ext uri="{FF2B5EF4-FFF2-40B4-BE49-F238E27FC236}">
                <a16:creationId xmlns:a16="http://schemas.microsoft.com/office/drawing/2014/main" id="{A7A02C28-5534-90DD-A342-469E147A548C}"/>
              </a:ext>
            </a:extLst>
          </p:cNvPr>
          <p:cNvPicPr>
            <a:picLocks noGrp="1" noChangeAspect="1"/>
          </p:cNvPicPr>
          <p:nvPr>
            <p:ph sz="half" idx="2"/>
          </p:nvPr>
        </p:nvPicPr>
        <p:blipFill>
          <a:blip r:embed="rId2"/>
          <a:stretch>
            <a:fillRect/>
          </a:stretch>
        </p:blipFill>
        <p:spPr>
          <a:xfrm>
            <a:off x="6714565" y="1825624"/>
            <a:ext cx="4159623" cy="3784567"/>
          </a:xfrm>
          <a:prstGeom prst="rect">
            <a:avLst/>
          </a:prstGeom>
        </p:spPr>
      </p:pic>
    </p:spTree>
    <p:extLst>
      <p:ext uri="{BB962C8B-B14F-4D97-AF65-F5344CB8AC3E}">
        <p14:creationId xmlns:p14="http://schemas.microsoft.com/office/powerpoint/2010/main" val="34065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3582-A96E-E324-158D-A4F88984C86A}"/>
              </a:ext>
            </a:extLst>
          </p:cNvPr>
          <p:cNvSpPr>
            <a:spLocks noGrp="1"/>
          </p:cNvSpPr>
          <p:nvPr>
            <p:ph type="title"/>
          </p:nvPr>
        </p:nvSpPr>
        <p:spPr/>
        <p:txBody>
          <a:bodyPr/>
          <a:lstStyle/>
          <a:p>
            <a:r>
              <a:rPr lang="en-US" dirty="0"/>
              <a:t>Methods - </a:t>
            </a:r>
            <a:r>
              <a:rPr lang="en-US" dirty="0" err="1"/>
              <a:t>Stopwords</a:t>
            </a:r>
            <a:endParaRPr lang="en-US" dirty="0"/>
          </a:p>
        </p:txBody>
      </p:sp>
      <p:sp>
        <p:nvSpPr>
          <p:cNvPr id="3" name="Content Placeholder 2">
            <a:extLst>
              <a:ext uri="{FF2B5EF4-FFF2-40B4-BE49-F238E27FC236}">
                <a16:creationId xmlns:a16="http://schemas.microsoft.com/office/drawing/2014/main" id="{9BE0BFA4-8DCB-FD94-D318-4A545A34B8D6}"/>
              </a:ext>
            </a:extLst>
          </p:cNvPr>
          <p:cNvSpPr>
            <a:spLocks noGrp="1"/>
          </p:cNvSpPr>
          <p:nvPr>
            <p:ph idx="1"/>
          </p:nvPr>
        </p:nvSpPr>
        <p:spPr/>
        <p:txBody>
          <a:bodyPr>
            <a:normAutofit fontScale="85000" lnSpcReduction="20000"/>
          </a:bodyPr>
          <a:lstStyle/>
          <a:p>
            <a:r>
              <a:rPr lang="en-US" dirty="0"/>
              <a:t>Although message length can provide valuable insights into distinguishing between spam and ham messages, it is not the only feature that can help accurately classify these messages.</a:t>
            </a:r>
          </a:p>
          <a:p>
            <a:r>
              <a:rPr lang="en-US" dirty="0"/>
              <a:t>In addition to length, the words used in a message are also critical for effective classification. </a:t>
            </a:r>
          </a:p>
          <a:p>
            <a:r>
              <a:rPr lang="en-US" dirty="0"/>
              <a:t>Not all words carry significance within the context for a message. For example, consider the sentence "I went to the store to buy milk." </a:t>
            </a:r>
          </a:p>
          <a:p>
            <a:pPr lvl="1"/>
            <a:r>
              <a:rPr lang="en-US" dirty="0"/>
              <a:t>We could remove the words "I," "to," and "the," and still convey they original message meaning. </a:t>
            </a:r>
          </a:p>
          <a:p>
            <a:pPr lvl="1"/>
            <a:r>
              <a:rPr lang="en-US" dirty="0"/>
              <a:t>These removed words are called 'stop words’ and they are removed during preprocessing to reduce noise.</a:t>
            </a:r>
          </a:p>
          <a:p>
            <a:pPr lvl="1"/>
            <a:r>
              <a:rPr lang="en-US" dirty="0"/>
              <a:t>This noise can cause bias within a model as stop words occur “very frequently and their presence doesn't have much impact on the sense of the sentence [NLPF].” </a:t>
            </a:r>
          </a:p>
          <a:p>
            <a:pPr lvl="1"/>
            <a:r>
              <a:rPr lang="en-US" dirty="0"/>
              <a:t>The remaining sentence still contains the necessary useful information while being more efficient for the ML algorithms to analyze. </a:t>
            </a:r>
          </a:p>
          <a:p>
            <a:pPr lvl="1"/>
            <a:r>
              <a:rPr lang="en-US" dirty="0"/>
              <a:t>To remove these words from out dataset, we imported the </a:t>
            </a:r>
            <a:r>
              <a:rPr lang="en-US" dirty="0" err="1"/>
              <a:t>stopword</a:t>
            </a:r>
            <a:r>
              <a:rPr lang="en-US" dirty="0"/>
              <a:t> corpus provided by the Natural Language Toolkit (NLTK). </a:t>
            </a:r>
          </a:p>
          <a:p>
            <a:pPr lvl="1"/>
            <a:r>
              <a:rPr lang="en-US" dirty="0"/>
              <a:t>This corpus includes a vast collection of the most frequently occurring words, allowing us to remove them efficiently without manually creating a list. </a:t>
            </a:r>
          </a:p>
        </p:txBody>
      </p:sp>
    </p:spTree>
    <p:extLst>
      <p:ext uri="{BB962C8B-B14F-4D97-AF65-F5344CB8AC3E}">
        <p14:creationId xmlns:p14="http://schemas.microsoft.com/office/powerpoint/2010/main" val="346601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7F6-7985-ABF3-B9CB-6E0340D60F70}"/>
              </a:ext>
            </a:extLst>
          </p:cNvPr>
          <p:cNvSpPr>
            <a:spLocks noGrp="1"/>
          </p:cNvSpPr>
          <p:nvPr>
            <p:ph type="title"/>
          </p:nvPr>
        </p:nvSpPr>
        <p:spPr/>
        <p:txBody>
          <a:bodyPr/>
          <a:lstStyle/>
          <a:p>
            <a:r>
              <a:rPr lang="en-US" dirty="0"/>
              <a:t>Methods – Data Preparation </a:t>
            </a:r>
          </a:p>
        </p:txBody>
      </p:sp>
      <p:sp>
        <p:nvSpPr>
          <p:cNvPr id="3" name="Content Placeholder 2">
            <a:extLst>
              <a:ext uri="{FF2B5EF4-FFF2-40B4-BE49-F238E27FC236}">
                <a16:creationId xmlns:a16="http://schemas.microsoft.com/office/drawing/2014/main" id="{01BB48D3-F507-5E6B-DE14-D04EF1FB36B9}"/>
              </a:ext>
            </a:extLst>
          </p:cNvPr>
          <p:cNvSpPr>
            <a:spLocks noGrp="1"/>
          </p:cNvSpPr>
          <p:nvPr>
            <p:ph idx="1"/>
          </p:nvPr>
        </p:nvSpPr>
        <p:spPr/>
        <p:txBody>
          <a:bodyPr>
            <a:noAutofit/>
          </a:bodyPr>
          <a:lstStyle/>
          <a:p>
            <a:r>
              <a:rPr lang="en-US" sz="900" dirty="0"/>
              <a:t>Phone numbers were removed and replaced with a special identifier for two main reasons. </a:t>
            </a:r>
          </a:p>
          <a:p>
            <a:pPr lvl="1"/>
            <a:r>
              <a:rPr lang="en-US" sz="900" dirty="0"/>
              <a:t>First, phone numbers are often unique and do not provided additional context regarding the text's sentiment or topic. By replacing them with a common ID, we could remove their impact on the model's output while still maintaining a record of their occurrence. </a:t>
            </a:r>
          </a:p>
          <a:p>
            <a:pPr lvl="1"/>
            <a:r>
              <a:rPr lang="en-US" sz="900" dirty="0"/>
              <a:t>Secondly, we found that engineering a feature identification for phone numbers greatly improved our models’ scores. Later on, when words are converted to a numerical ID, this allowed all phone numbers to be identified as such, instead of each phone number being separate and containing no commonality. This was crucial for the model to identify patterns and correlations between text messages that contain phone numbers.</a:t>
            </a:r>
          </a:p>
          <a:p>
            <a:r>
              <a:rPr lang="en-US" sz="900" dirty="0"/>
              <a:t>Another important step in our preprocessing was the removal of punctuation. Instead of a basic punctuation removal process, we opted to replace all occurrences with a space. </a:t>
            </a:r>
          </a:p>
          <a:p>
            <a:pPr lvl="1"/>
            <a:r>
              <a:rPr lang="en-US" sz="900" dirty="0"/>
              <a:t>This was important because many spam messages include links for victims to follow, and if the punctuation was removed, the links would be joined together and would not be identified as separate words. </a:t>
            </a:r>
          </a:p>
          <a:p>
            <a:pPr lvl="1"/>
            <a:r>
              <a:rPr lang="en-US" sz="900" dirty="0"/>
              <a:t>For example, by replacing the punctuation with a space, ‘www.here.com' becomes [‘www’, 'here', 'com'] instead of '</a:t>
            </a:r>
            <a:r>
              <a:rPr lang="en-US" sz="900" dirty="0" err="1"/>
              <a:t>wwwherecom</a:t>
            </a:r>
            <a:r>
              <a:rPr lang="en-US" sz="900" dirty="0"/>
              <a:t>'. When words are converted to a numerical ID later, this will enable the common identification of the top-level domains.</a:t>
            </a:r>
          </a:p>
          <a:p>
            <a:pPr lvl="1"/>
            <a:r>
              <a:rPr lang="en-US" sz="900" dirty="0"/>
              <a:t>If we were to simply remove the punctuation, there would be no commonality between ‘here.com’ and ‘there.com,’ despite both originally containing ‘.com.’ This approach to punctuation removal is more effective in capturing the underlying meaning of text while also retaining essential information that can impact the model's performance.</a:t>
            </a:r>
          </a:p>
          <a:p>
            <a:r>
              <a:rPr lang="en-US" sz="900" dirty="0"/>
              <a:t>In the preprocessing phase, it is common to convert all messages to lowercase to ensure consistency in the text. However, we found that certain types of spam messages intentionally use uppercase letters to attract user attention. </a:t>
            </a:r>
          </a:p>
          <a:p>
            <a:pPr lvl="1"/>
            <a:r>
              <a:rPr lang="en-US" sz="900" dirty="0"/>
              <a:t>By leaving the original letter casing, we are able to provide the algorithm with more information to differentiate between spam and ham messages. For instance, if we converted the ham message “call me now” and the spam message “CALL NOW!” to lowercase, they would look identical (‘</a:t>
            </a:r>
            <a:r>
              <a:rPr lang="en-US" sz="900" dirty="0" err="1"/>
              <a:t>call’,’now</a:t>
            </a:r>
            <a:r>
              <a:rPr lang="en-US" sz="900" dirty="0"/>
              <a:t>’) after preprocessing. By preserving the casing, our models are able to recognize the all-caps text as a possible spam message.</a:t>
            </a:r>
          </a:p>
          <a:p>
            <a:r>
              <a:rPr lang="en-US" sz="900" dirty="0"/>
              <a:t>Overall, our preprocessing decisions aimed to reduce noise in the dataset while still preserving essential information that can impact the model's output. </a:t>
            </a:r>
          </a:p>
          <a:p>
            <a:r>
              <a:rPr lang="en-US" sz="900" dirty="0"/>
              <a:t>By removing stop words, engineering a phone number ID, replacing punctuation with a space, and performing lemmatization to reduce words to their base form, we were able to create a more accurate representation of the underlying meaning of each message. </a:t>
            </a:r>
          </a:p>
          <a:p>
            <a:r>
              <a:rPr lang="en-US" sz="900" dirty="0"/>
              <a:t>Once the messages have been preprocessed in this manner, they are saved to a new column named ‘</a:t>
            </a:r>
            <a:r>
              <a:rPr lang="en-US" sz="900" dirty="0" err="1"/>
              <a:t>sms_clean</a:t>
            </a:r>
            <a:r>
              <a:rPr lang="en-US" sz="900" dirty="0"/>
              <a:t>’ and are almost ready to be transformed into numerical features for input into the machine learning algorithms.</a:t>
            </a:r>
          </a:p>
          <a:p>
            <a:endParaRPr lang="en-US" sz="900" dirty="0"/>
          </a:p>
        </p:txBody>
      </p:sp>
    </p:spTree>
    <p:extLst>
      <p:ext uri="{BB962C8B-B14F-4D97-AF65-F5344CB8AC3E}">
        <p14:creationId xmlns:p14="http://schemas.microsoft.com/office/powerpoint/2010/main" val="213320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9" name="Audio 8">
            <a:hlinkClick r:id="" action="ppaction://media"/>
            <a:extLst>
              <a:ext uri="{FF2B5EF4-FFF2-40B4-BE49-F238E27FC236}">
                <a16:creationId xmlns:a16="http://schemas.microsoft.com/office/drawing/2014/main" id="{1D8647D1-B3D2-AACD-2CA6-02C19754BA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mc:Choice xmlns:p14="http://schemas.microsoft.com/office/powerpoint/2010/main" Requires="p14">
      <p:transition spd="slow" p14:dur="2000" advTm="28034"/>
    </mc:Choice>
    <mc:Fallback>
      <p:transition spd="slow" advTm="2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AC16-CF5A-94AD-06C7-260919EC7767}"/>
              </a:ext>
            </a:extLst>
          </p:cNvPr>
          <p:cNvSpPr>
            <a:spLocks noGrp="1"/>
          </p:cNvSpPr>
          <p:nvPr>
            <p:ph type="title"/>
          </p:nvPr>
        </p:nvSpPr>
        <p:spPr/>
        <p:txBody>
          <a:bodyPr/>
          <a:lstStyle/>
          <a:p>
            <a:r>
              <a:rPr lang="en-US" dirty="0"/>
              <a:t>Methods – Training The Model</a:t>
            </a:r>
          </a:p>
        </p:txBody>
      </p:sp>
      <p:sp>
        <p:nvSpPr>
          <p:cNvPr id="3" name="Content Placeholder 2">
            <a:extLst>
              <a:ext uri="{FF2B5EF4-FFF2-40B4-BE49-F238E27FC236}">
                <a16:creationId xmlns:a16="http://schemas.microsoft.com/office/drawing/2014/main" id="{D666213A-4425-ED63-7671-E2119D7375D1}"/>
              </a:ext>
            </a:extLst>
          </p:cNvPr>
          <p:cNvSpPr>
            <a:spLocks noGrp="1"/>
          </p:cNvSpPr>
          <p:nvPr>
            <p:ph idx="1"/>
          </p:nvPr>
        </p:nvSpPr>
        <p:spPr/>
        <p:txBody>
          <a:bodyPr>
            <a:normAutofit fontScale="47500" lnSpcReduction="20000"/>
          </a:bodyPr>
          <a:lstStyle/>
          <a:p>
            <a:r>
              <a:rPr lang="en-US" sz="2500" dirty="0"/>
              <a:t>Before we can transform our messages, we must first split our training and testing data to avoid overfitting and ensure our models are able accurately predict new, unseen data. </a:t>
            </a:r>
          </a:p>
          <a:p>
            <a:r>
              <a:rPr lang="en-US" sz="2500" dirty="0"/>
              <a:t>If we do not conduct a train/test split prior to the conversion, we could invertedly introduce bias to our model as it would have access to information from the testing set during the training phase, which it should not have access to. </a:t>
            </a:r>
          </a:p>
          <a:p>
            <a:r>
              <a:rPr lang="en-US" sz="2500" dirty="0"/>
              <a:t>We will begin by defining our variables, splitting the training and testing data, and then finish executing our data transformation. </a:t>
            </a:r>
          </a:p>
          <a:p>
            <a:r>
              <a:rPr lang="en-US" sz="2500" dirty="0"/>
              <a:t>The goal of our algorithms is to classify whether a message is spam or ham.</a:t>
            </a:r>
          </a:p>
          <a:p>
            <a:pPr lvl="1"/>
            <a:r>
              <a:rPr lang="en-US" sz="2500" dirty="0"/>
              <a:t>This classification is dependent on each message, the discrete value from ‘</a:t>
            </a:r>
            <a:r>
              <a:rPr lang="en-US" sz="2500" dirty="0" err="1"/>
              <a:t>is_spam</a:t>
            </a:r>
            <a:r>
              <a:rPr lang="en-US" sz="2500" dirty="0"/>
              <a:t>’ becomes our dependent variable y.</a:t>
            </a:r>
          </a:p>
          <a:p>
            <a:pPr lvl="1"/>
            <a:r>
              <a:rPr lang="en-US" sz="2500" dirty="0"/>
              <a:t>The string value from ‘</a:t>
            </a:r>
            <a:r>
              <a:rPr lang="en-US" sz="2500" dirty="0" err="1"/>
              <a:t>sms_clean</a:t>
            </a:r>
            <a:r>
              <a:rPr lang="en-US" sz="2500" dirty="0"/>
              <a:t>’ becomes our independent variable, X. </a:t>
            </a:r>
          </a:p>
          <a:p>
            <a:pPr lvl="1"/>
            <a:r>
              <a:rPr lang="en-US" sz="2500" dirty="0"/>
              <a:t>After identifying and assigning our variables, we split the data into training and testing sets using </a:t>
            </a:r>
            <a:r>
              <a:rPr lang="en-US" sz="2500" dirty="0" err="1"/>
              <a:t>sklearn's</a:t>
            </a:r>
            <a:r>
              <a:rPr lang="en-US" sz="2500" dirty="0"/>
              <a:t> </a:t>
            </a:r>
            <a:r>
              <a:rPr lang="en-US" sz="2500" dirty="0" err="1"/>
              <a:t>train_test_split</a:t>
            </a:r>
            <a:r>
              <a:rPr lang="en-US" sz="2500" dirty="0"/>
              <a:t> function, allocating 75% for training and 25% for testing. </a:t>
            </a:r>
          </a:p>
          <a:p>
            <a:r>
              <a:rPr lang="en-US" sz="2500" dirty="0"/>
              <a:t>To verify our split was successful, we compared the shapes of our new sets to confirm that our observation and feature values matched. </a:t>
            </a:r>
          </a:p>
          <a:p>
            <a:pPr lvl="1"/>
            <a:r>
              <a:rPr lang="en-US" sz="2500" dirty="0"/>
              <a:t>Training set (</a:t>
            </a:r>
            <a:r>
              <a:rPr lang="en-US" sz="2500" dirty="0" err="1"/>
              <a:t>X_train</a:t>
            </a:r>
            <a:r>
              <a:rPr lang="en-US" sz="2500" dirty="0"/>
              <a:t> and </a:t>
            </a:r>
            <a:r>
              <a:rPr lang="en-US" sz="2500" dirty="0" err="1"/>
              <a:t>y_train</a:t>
            </a:r>
            <a:r>
              <a:rPr lang="en-US" sz="2500" dirty="0"/>
              <a:t>) contained 4179 observations and 1 feature</a:t>
            </a:r>
          </a:p>
          <a:p>
            <a:pPr lvl="1"/>
            <a:r>
              <a:rPr lang="en-US" sz="2500" dirty="0"/>
              <a:t>Testing set (</a:t>
            </a:r>
            <a:r>
              <a:rPr lang="en-US" sz="2500" dirty="0" err="1"/>
              <a:t>X_test</a:t>
            </a:r>
            <a:r>
              <a:rPr lang="en-US" sz="2500" dirty="0"/>
              <a:t> and </a:t>
            </a:r>
            <a:r>
              <a:rPr lang="en-US" sz="2500" dirty="0" err="1"/>
              <a:t>y_test</a:t>
            </a:r>
            <a:r>
              <a:rPr lang="en-US" sz="2500" dirty="0"/>
              <a:t>) contained 1393 observations and 1 feature. </a:t>
            </a:r>
          </a:p>
          <a:p>
            <a:pPr lvl="1"/>
            <a:r>
              <a:rPr lang="en-US" sz="2500" dirty="0"/>
              <a:t>We can verify that these values are correct by noting that 75% of 5572 is 4179 (5572 * 0.75 = 4179) and 25% of 5572 is 1393 (5572 * 0.25 = 1393). </a:t>
            </a:r>
          </a:p>
          <a:p>
            <a:pPr lvl="1"/>
            <a:r>
              <a:rPr lang="en-US" sz="2500" dirty="0"/>
              <a:t>This split ensures that our model is able to accurately predict new, unseen data without being biased by information from the testing set during the training phase. We can now proceed with data transformation after the split to avoid overfitting.</a:t>
            </a:r>
          </a:p>
          <a:p>
            <a:endParaRPr lang="en-US" dirty="0"/>
          </a:p>
        </p:txBody>
      </p:sp>
    </p:spTree>
    <p:extLst>
      <p:ext uri="{BB962C8B-B14F-4D97-AF65-F5344CB8AC3E}">
        <p14:creationId xmlns:p14="http://schemas.microsoft.com/office/powerpoint/2010/main" val="407909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0A3B-9822-35EE-64D8-EE6214D2FEAF}"/>
              </a:ext>
            </a:extLst>
          </p:cNvPr>
          <p:cNvSpPr>
            <a:spLocks noGrp="1"/>
          </p:cNvSpPr>
          <p:nvPr>
            <p:ph type="title"/>
          </p:nvPr>
        </p:nvSpPr>
        <p:spPr/>
        <p:txBody>
          <a:bodyPr/>
          <a:lstStyle/>
          <a:p>
            <a:r>
              <a:rPr lang="en-US" dirty="0"/>
              <a:t>Methods – Training The Model Continued</a:t>
            </a:r>
          </a:p>
        </p:txBody>
      </p:sp>
      <p:graphicFrame>
        <p:nvGraphicFramePr>
          <p:cNvPr id="6" name="Content Placeholder 5">
            <a:extLst>
              <a:ext uri="{FF2B5EF4-FFF2-40B4-BE49-F238E27FC236}">
                <a16:creationId xmlns:a16="http://schemas.microsoft.com/office/drawing/2014/main" id="{142D9C59-A0FA-D516-715D-9F9F7B18A968}"/>
              </a:ext>
            </a:extLst>
          </p:cNvPr>
          <p:cNvGraphicFramePr>
            <a:graphicFrameLocks noGrp="1"/>
          </p:cNvGraphicFramePr>
          <p:nvPr>
            <p:ph sz="half" idx="1"/>
            <p:extLst>
              <p:ext uri="{D42A27DB-BD31-4B8C-83A1-F6EECF244321}">
                <p14:modId xmlns:p14="http://schemas.microsoft.com/office/powerpoint/2010/main" val="4227226502"/>
              </p:ext>
            </p:extLst>
          </p:nvPr>
        </p:nvGraphicFramePr>
        <p:xfrm>
          <a:off x="729673" y="1690688"/>
          <a:ext cx="5181600" cy="4351338"/>
        </p:xfrm>
        <a:graphic>
          <a:graphicData uri="http://schemas.openxmlformats.org/drawingml/2006/table">
            <a:tbl>
              <a:tblPr firstRow="1" bandRow="1">
                <a:tableStyleId>{5C22544A-7EE6-4342-B048-85BDC9FD1C3A}</a:tableStyleId>
              </a:tblPr>
              <a:tblGrid>
                <a:gridCol w="2535676">
                  <a:extLst>
                    <a:ext uri="{9D8B030D-6E8A-4147-A177-3AD203B41FA5}">
                      <a16:colId xmlns:a16="http://schemas.microsoft.com/office/drawing/2014/main" val="4270373135"/>
                    </a:ext>
                  </a:extLst>
                </a:gridCol>
                <a:gridCol w="2645924">
                  <a:extLst>
                    <a:ext uri="{9D8B030D-6E8A-4147-A177-3AD203B41FA5}">
                      <a16:colId xmlns:a16="http://schemas.microsoft.com/office/drawing/2014/main" val="269471517"/>
                    </a:ext>
                  </a:extLst>
                </a:gridCol>
              </a:tblGrid>
              <a:tr h="483482">
                <a:tc>
                  <a:txBody>
                    <a:bodyPr/>
                    <a:lstStyle/>
                    <a:p>
                      <a:pPr marL="0" marR="0" algn="ctr">
                        <a:lnSpc>
                          <a:spcPct val="107000"/>
                        </a:lnSpc>
                        <a:spcBef>
                          <a:spcPts val="0"/>
                        </a:spcBef>
                        <a:spcAft>
                          <a:spcPts val="0"/>
                        </a:spcAft>
                      </a:pPr>
                      <a:r>
                        <a:rPr lang="en-US" sz="1100" kern="100">
                          <a:effectLst/>
                        </a:rPr>
                        <a:t>Word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9343082"/>
                  </a:ext>
                </a:extLst>
              </a:tr>
              <a:tr h="483482">
                <a:tc>
                  <a:txBody>
                    <a:bodyPr/>
                    <a:lstStyle/>
                    <a:p>
                      <a:pPr marL="0" marR="0" algn="ctr">
                        <a:lnSpc>
                          <a:spcPct val="107000"/>
                        </a:lnSpc>
                        <a:spcBef>
                          <a:spcPts val="0"/>
                        </a:spcBef>
                        <a:spcAft>
                          <a:spcPts val="0"/>
                        </a:spcAft>
                      </a:pPr>
                      <a:r>
                        <a:rPr lang="en-US" sz="1100" kern="100">
                          <a:effectLst/>
                        </a:rPr>
                        <a:t>I’m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2594253"/>
                  </a:ext>
                </a:extLst>
              </a:tr>
              <a:tr h="483482">
                <a:tc>
                  <a:txBody>
                    <a:bodyPr/>
                    <a:lstStyle/>
                    <a:p>
                      <a:pPr marL="0" marR="0" algn="ctr">
                        <a:lnSpc>
                          <a:spcPct val="107000"/>
                        </a:lnSpc>
                        <a:spcBef>
                          <a:spcPts val="0"/>
                        </a:spcBef>
                        <a:spcAft>
                          <a:spcPts val="0"/>
                        </a:spcAft>
                      </a:pPr>
                      <a:r>
                        <a:rPr lang="en-US" sz="1100" kern="100">
                          <a:effectLst/>
                        </a:rPr>
                        <a:t>going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644729"/>
                  </a:ext>
                </a:extLst>
              </a:tr>
              <a:tr h="483482">
                <a:tc>
                  <a:txBody>
                    <a:bodyPr/>
                    <a:lstStyle/>
                    <a:p>
                      <a:pPr marL="0" marR="0" algn="ctr">
                        <a:lnSpc>
                          <a:spcPct val="107000"/>
                        </a:lnSpc>
                        <a:spcBef>
                          <a:spcPts val="0"/>
                        </a:spcBef>
                        <a:spcAft>
                          <a:spcPts val="0"/>
                        </a:spcAft>
                      </a:pPr>
                      <a:r>
                        <a:rPr lang="en-US" sz="1100" kern="100">
                          <a:effectLst/>
                        </a:rPr>
                        <a:t>to</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0295827"/>
                  </a:ext>
                </a:extLst>
              </a:tr>
              <a:tr h="483482">
                <a:tc>
                  <a:txBody>
                    <a:bodyPr/>
                    <a:lstStyle/>
                    <a:p>
                      <a:pPr marL="0" marR="0" algn="ctr">
                        <a:lnSpc>
                          <a:spcPct val="107000"/>
                        </a:lnSpc>
                        <a:spcBef>
                          <a:spcPts val="0"/>
                        </a:spcBef>
                        <a:spcAft>
                          <a:spcPts val="0"/>
                        </a:spcAft>
                      </a:pPr>
                      <a:r>
                        <a:rPr lang="en-US" sz="1100" kern="100">
                          <a:effectLst/>
                        </a:rPr>
                        <a:t>the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250832"/>
                  </a:ext>
                </a:extLst>
              </a:tr>
              <a:tr h="483482">
                <a:tc>
                  <a:txBody>
                    <a:bodyPr/>
                    <a:lstStyle/>
                    <a:p>
                      <a:pPr marL="0" marR="0" algn="ctr">
                        <a:lnSpc>
                          <a:spcPct val="107000"/>
                        </a:lnSpc>
                        <a:spcBef>
                          <a:spcPts val="0"/>
                        </a:spcBef>
                        <a:spcAft>
                          <a:spcPts val="0"/>
                        </a:spcAft>
                      </a:pPr>
                      <a:r>
                        <a:rPr lang="en-US" sz="1100" kern="100">
                          <a:effectLst/>
                        </a:rPr>
                        <a:t>store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327500"/>
                  </a:ext>
                </a:extLst>
              </a:tr>
              <a:tr h="483482">
                <a:tc>
                  <a:txBody>
                    <a:bodyPr/>
                    <a:lstStyle/>
                    <a:p>
                      <a:pPr marL="0" marR="0" algn="ctr">
                        <a:lnSpc>
                          <a:spcPct val="107000"/>
                        </a:lnSpc>
                        <a:spcBef>
                          <a:spcPts val="0"/>
                        </a:spcBef>
                        <a:spcAft>
                          <a:spcPts val="0"/>
                        </a:spcAft>
                      </a:pPr>
                      <a:r>
                        <a:rPr lang="en-US" sz="1100" kern="100">
                          <a:effectLst/>
                        </a:rPr>
                        <a:t>are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065746"/>
                  </a:ext>
                </a:extLst>
              </a:tr>
              <a:tr h="483482">
                <a:tc>
                  <a:txBody>
                    <a:bodyPr/>
                    <a:lstStyle/>
                    <a:p>
                      <a:pPr marL="0" marR="0" algn="ctr">
                        <a:lnSpc>
                          <a:spcPct val="107000"/>
                        </a:lnSpc>
                        <a:spcBef>
                          <a:spcPts val="0"/>
                        </a:spcBef>
                        <a:spcAft>
                          <a:spcPts val="0"/>
                        </a:spcAft>
                      </a:pPr>
                      <a:r>
                        <a:rPr lang="en-US" sz="1100" kern="100">
                          <a:effectLst/>
                        </a:rPr>
                        <a:t>you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920558"/>
                  </a:ext>
                </a:extLst>
              </a:tr>
              <a:tr h="483482">
                <a:tc>
                  <a:txBody>
                    <a:bodyPr/>
                    <a:lstStyle/>
                    <a:p>
                      <a:pPr marL="0" marR="0" algn="ctr">
                        <a:lnSpc>
                          <a:spcPct val="107000"/>
                        </a:lnSpc>
                        <a:spcBef>
                          <a:spcPts val="0"/>
                        </a:spcBef>
                        <a:spcAft>
                          <a:spcPts val="0"/>
                        </a:spcAft>
                      </a:pPr>
                      <a:r>
                        <a:rPr lang="en-US" sz="1100" kern="100">
                          <a:effectLst/>
                        </a:rPr>
                        <a:t>join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09893"/>
                  </a:ext>
                </a:extLst>
              </a:tr>
            </a:tbl>
          </a:graphicData>
        </a:graphic>
      </p:graphicFrame>
      <p:sp>
        <p:nvSpPr>
          <p:cNvPr id="3" name="Content Placeholder 2">
            <a:extLst>
              <a:ext uri="{FF2B5EF4-FFF2-40B4-BE49-F238E27FC236}">
                <a16:creationId xmlns:a16="http://schemas.microsoft.com/office/drawing/2014/main" id="{A250A8E4-F12F-FDF4-D005-DF7D2261BC7D}"/>
              </a:ext>
            </a:extLst>
          </p:cNvPr>
          <p:cNvSpPr>
            <a:spLocks noGrp="1"/>
          </p:cNvSpPr>
          <p:nvPr>
            <p:ph sz="half" idx="2"/>
          </p:nvPr>
        </p:nvSpPr>
        <p:spPr/>
        <p:txBody>
          <a:bodyPr>
            <a:normAutofit fontScale="70000" lnSpcReduction="20000"/>
          </a:bodyPr>
          <a:lstStyle/>
          <a:p>
            <a:r>
              <a:rPr lang="en-US" dirty="0"/>
              <a:t>Our method of categorical conversion utilizes </a:t>
            </a:r>
            <a:r>
              <a:rPr lang="en-US" dirty="0" err="1"/>
              <a:t>sklearn’s</a:t>
            </a:r>
            <a:r>
              <a:rPr lang="en-US" dirty="0"/>
              <a:t> </a:t>
            </a:r>
            <a:r>
              <a:rPr lang="en-US" dirty="0" err="1"/>
              <a:t>CountVectorizer</a:t>
            </a:r>
            <a:r>
              <a:rPr lang="en-US" dirty="0"/>
              <a:t>.</a:t>
            </a:r>
          </a:p>
          <a:p>
            <a:r>
              <a:rPr lang="en-US" dirty="0" err="1"/>
              <a:t>CountVectorizer</a:t>
            </a:r>
            <a:r>
              <a:rPr lang="en-US" dirty="0"/>
              <a:t> utilizes our tokenized messages and maps each one to a distinct numerical identification, which it then stores in a sparse matrix. </a:t>
            </a:r>
          </a:p>
          <a:p>
            <a:r>
              <a:rPr lang="en-US" dirty="0"/>
              <a:t>This technique is commonly known as the bag-of-words (BOW) approach where text data is represented as a "bag" of tokens. </a:t>
            </a:r>
          </a:p>
          <a:p>
            <a:r>
              <a:rPr lang="en-US" dirty="0"/>
              <a:t>For example, consider our data contained the message “I’m going to the store, are you going to join?” If we left in the </a:t>
            </a:r>
            <a:r>
              <a:rPr lang="en-US" dirty="0" err="1"/>
              <a:t>stopwords</a:t>
            </a:r>
            <a:r>
              <a:rPr lang="en-US" dirty="0"/>
              <a:t>, this approach would produce the matrix shown in Table 1.</a:t>
            </a:r>
          </a:p>
          <a:p>
            <a:r>
              <a:rPr lang="en-US" dirty="0"/>
              <a:t>Since our dataset is quite large, this method produced a sparse matrix that is 4179 rows × 6859 columns for the training set, and 1393 rows × 6859 columns for the testing set. </a:t>
            </a:r>
          </a:p>
          <a:p>
            <a:r>
              <a:rPr lang="en-US" dirty="0"/>
              <a:t>Since the row values still match our dependent variables, </a:t>
            </a:r>
            <a:r>
              <a:rPr lang="en-US" dirty="0" err="1"/>
              <a:t>y_train</a:t>
            </a:r>
            <a:r>
              <a:rPr lang="en-US" dirty="0"/>
              <a:t> and </a:t>
            </a:r>
            <a:r>
              <a:rPr lang="en-US" dirty="0" err="1"/>
              <a:t>y_test</a:t>
            </a:r>
            <a:r>
              <a:rPr lang="en-US" dirty="0"/>
              <a:t>, we can confirm the transformation maintained a 75:25 split and was a success.</a:t>
            </a:r>
          </a:p>
        </p:txBody>
      </p:sp>
    </p:spTree>
    <p:extLst>
      <p:ext uri="{BB962C8B-B14F-4D97-AF65-F5344CB8AC3E}">
        <p14:creationId xmlns:p14="http://schemas.microsoft.com/office/powerpoint/2010/main" val="363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F5D8-11B8-5999-9DBA-8DD71C5BD142}"/>
              </a:ext>
            </a:extLst>
          </p:cNvPr>
          <p:cNvSpPr>
            <a:spLocks noGrp="1"/>
          </p:cNvSpPr>
          <p:nvPr>
            <p:ph type="title"/>
          </p:nvPr>
        </p:nvSpPr>
        <p:spPr/>
        <p:txBody>
          <a:bodyPr/>
          <a:lstStyle/>
          <a:p>
            <a:r>
              <a:rPr lang="en-US" dirty="0"/>
              <a:t>Models - Overview</a:t>
            </a:r>
          </a:p>
        </p:txBody>
      </p:sp>
      <p:sp>
        <p:nvSpPr>
          <p:cNvPr id="5" name="Content Placeholder 4">
            <a:extLst>
              <a:ext uri="{FF2B5EF4-FFF2-40B4-BE49-F238E27FC236}">
                <a16:creationId xmlns:a16="http://schemas.microsoft.com/office/drawing/2014/main" id="{7FBE9C55-ED67-75EF-3C79-AEE9E6ACBE4F}"/>
              </a:ext>
            </a:extLst>
          </p:cNvPr>
          <p:cNvSpPr>
            <a:spLocks noGrp="1"/>
          </p:cNvSpPr>
          <p:nvPr>
            <p:ph idx="1"/>
          </p:nvPr>
        </p:nvSpPr>
        <p:spPr/>
        <p:txBody>
          <a:bodyPr>
            <a:normAutofit fontScale="92500" lnSpcReduction="20000"/>
          </a:bodyPr>
          <a:lstStyle/>
          <a:p>
            <a:r>
              <a:rPr lang="en-US" dirty="0"/>
              <a:t>After analyzing and preprocessing our dataset, we began training and testing our selected ML algorithms to analyze and classify the messages.</a:t>
            </a:r>
          </a:p>
          <a:p>
            <a:r>
              <a:rPr lang="en-US" dirty="0"/>
              <a:t>For our analysis, we chose three popular classification algorithms: </a:t>
            </a:r>
          </a:p>
          <a:p>
            <a:pPr lvl="1"/>
            <a:r>
              <a:rPr lang="en-US" dirty="0"/>
              <a:t>Naive Bayes - Naive Bayes is a probabilistic algorithm which “naively assumes independency between features</a:t>
            </a:r>
          </a:p>
          <a:p>
            <a:pPr lvl="1"/>
            <a:r>
              <a:rPr lang="en-US" dirty="0"/>
              <a:t>Decision Tree/Random Forest - Decision Trees create a hierarchical “a tree-like structure” structure of rules to classify data points, while Random Forests extend Decision Trees by combining multiple trees to improve performance</a:t>
            </a:r>
          </a:p>
          <a:p>
            <a:pPr lvl="1"/>
            <a:r>
              <a:rPr lang="en-US" dirty="0"/>
              <a:t>K-Nearest Neighbors (KNN) - KNN classify a data point based on the most common label within a predefined k-nearest neighbors proximity </a:t>
            </a:r>
          </a:p>
          <a:p>
            <a:r>
              <a:rPr lang="en-US" dirty="0"/>
              <a:t>Each algorithm has unique strengths and weaknesses, and we analyzed their corresponding prediction metrics to explore how they performed on our dataset. </a:t>
            </a:r>
          </a:p>
          <a:p>
            <a:pPr lvl="1"/>
            <a:r>
              <a:rPr lang="en-US" dirty="0"/>
              <a:t>By comparing these results, we were able to determine the most accurate and efficient algorithm for spam/ham classification.</a:t>
            </a:r>
          </a:p>
        </p:txBody>
      </p:sp>
    </p:spTree>
    <p:extLst>
      <p:ext uri="{BB962C8B-B14F-4D97-AF65-F5344CB8AC3E}">
        <p14:creationId xmlns:p14="http://schemas.microsoft.com/office/powerpoint/2010/main" val="4705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32E-7F9F-0ABE-E1A6-D68DC82C56E6}"/>
              </a:ext>
            </a:extLst>
          </p:cNvPr>
          <p:cNvSpPr>
            <a:spLocks noGrp="1"/>
          </p:cNvSpPr>
          <p:nvPr>
            <p:ph type="title"/>
          </p:nvPr>
        </p:nvSpPr>
        <p:spPr/>
        <p:txBody>
          <a:bodyPr/>
          <a:lstStyle/>
          <a:p>
            <a:r>
              <a:rPr lang="en-US" dirty="0"/>
              <a:t>Model – Naïve Bayes</a:t>
            </a:r>
          </a:p>
        </p:txBody>
      </p:sp>
      <p:sp>
        <p:nvSpPr>
          <p:cNvPr id="3" name="Content Placeholder 2">
            <a:extLst>
              <a:ext uri="{FF2B5EF4-FFF2-40B4-BE49-F238E27FC236}">
                <a16:creationId xmlns:a16="http://schemas.microsoft.com/office/drawing/2014/main" id="{2FFCC6DD-FD73-2B17-7D3F-80122493EF63}"/>
              </a:ext>
            </a:extLst>
          </p:cNvPr>
          <p:cNvSpPr>
            <a:spLocks noGrp="1"/>
          </p:cNvSpPr>
          <p:nvPr>
            <p:ph idx="1"/>
          </p:nvPr>
        </p:nvSpPr>
        <p:spPr/>
        <p:txBody>
          <a:bodyPr>
            <a:normAutofit fontScale="85000" lnSpcReduction="20000"/>
          </a:bodyPr>
          <a:lstStyle/>
          <a:p>
            <a:pPr>
              <a:lnSpc>
                <a:spcPct val="107000"/>
              </a:lnSpc>
              <a:spcBef>
                <a:spcPts val="0"/>
              </a:spcBef>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Naive Bayes - is a probabilistic algorithm that employs Bayes' theorem, a mathematical probability formula based on prior evidence.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In the case of spam detection, Naive Bayes computes the probability of an incoming message being spam or ham based on the presence or absence of specific words in the message.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classifier is often considered naïve because it must assume all features, or words in the message, are equally important and independent of each other.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Naïve Bayes remains a popular method for many text classification tasks, including spam filtering.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When combined with our BOW approach, Naive Bayes can effectively capture the frequency of each word in the message and use it to make predictions.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implement Naive Bayes, we used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MultinomialNB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which is specifically designed for text classification tasks like spam filtering. </a:t>
            </a: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After fitting our model to the training data, we made predictions on the test data and used these to create a confusion matrix and calculate the accuracy score. </a:t>
            </a:r>
          </a:p>
          <a:p>
            <a:pPr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Our confusion matrix shows </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 correctly classified 1197 ham messages and 176 spam messages</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O</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nly 10 false positives and negatives. </a:t>
            </a:r>
          </a:p>
          <a:p>
            <a:pPr lvl="1" indent="228600">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accuracy score of 0.9856 indicates that our Naive Bayes model performed well on this task.</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98991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7935-C403-5149-6A2D-21FE4C39718A}"/>
              </a:ext>
            </a:extLst>
          </p:cNvPr>
          <p:cNvSpPr>
            <a:spLocks noGrp="1"/>
          </p:cNvSpPr>
          <p:nvPr>
            <p:ph type="title"/>
          </p:nvPr>
        </p:nvSpPr>
        <p:spPr/>
        <p:txBody>
          <a:bodyPr/>
          <a:lstStyle/>
          <a:p>
            <a:r>
              <a:rPr lang="en-US" dirty="0"/>
              <a:t>Model – </a:t>
            </a:r>
            <a:r>
              <a:rPr lang="en-US" dirty="0" err="1"/>
              <a:t>Descion</a:t>
            </a:r>
            <a:r>
              <a:rPr lang="en-US" dirty="0"/>
              <a:t> Tree</a:t>
            </a:r>
          </a:p>
        </p:txBody>
      </p:sp>
      <p:sp>
        <p:nvSpPr>
          <p:cNvPr id="3" name="Content Placeholder 2">
            <a:extLst>
              <a:ext uri="{FF2B5EF4-FFF2-40B4-BE49-F238E27FC236}">
                <a16:creationId xmlns:a16="http://schemas.microsoft.com/office/drawing/2014/main" id="{61DD2D3E-E183-68F8-A41E-78D0F2FA5255}"/>
              </a:ext>
            </a:extLst>
          </p:cNvPr>
          <p:cNvSpPr>
            <a:spLocks noGrp="1"/>
          </p:cNvSpPr>
          <p:nvPr>
            <p:ph idx="1"/>
          </p:nvPr>
        </p:nvSpPr>
        <p:spPr/>
        <p:txBody>
          <a:bodyPr>
            <a:normAutofit fontScale="85000" lnSpcReduction="20000"/>
          </a:bodyPr>
          <a:lstStyle/>
          <a:p>
            <a:r>
              <a:rPr lang="en-US" dirty="0"/>
              <a:t>Decision Tree - Decision Trees create a hierarchical structure of fixed rules to classify data points. </a:t>
            </a:r>
          </a:p>
          <a:p>
            <a:pPr lvl="1"/>
            <a:r>
              <a:rPr lang="en-US" dirty="0"/>
              <a:t>The algorithm begins at the root of the structure and recursively splits the data based on the decisions made at the internal feature nodes, where each node corresponds to a decision or question about a feature, and each edge represents a possible answer. </a:t>
            </a:r>
          </a:p>
          <a:p>
            <a:pPr lvl="1"/>
            <a:r>
              <a:rPr lang="en-US" dirty="0"/>
              <a:t>The resulting values of these decisions are indicated by edges, which lead to other internal nodes or leaves, which represent a final classification [AIML]. </a:t>
            </a:r>
          </a:p>
          <a:p>
            <a:pPr lvl="1"/>
            <a:r>
              <a:rPr lang="en-US" dirty="0"/>
              <a:t>This node-edge traversal repeats until the algorithm reaches a leaf or other stopping criterion, such as a maximum depth or a minimum number of samples per leaf. </a:t>
            </a:r>
          </a:p>
          <a:p>
            <a:pPr lvl="1"/>
            <a:r>
              <a:rPr lang="en-US" dirty="0"/>
              <a:t>At each leaf, the algorithm outputs the predicted class label for the data point that was passed down through the decision tree.</a:t>
            </a:r>
          </a:p>
          <a:p>
            <a:r>
              <a:rPr lang="en-US" dirty="0"/>
              <a:t>Random Forest - are an extension of Decision Trees, in which they combine multiple trees to improve performance and reduce overfitting. </a:t>
            </a:r>
          </a:p>
          <a:p>
            <a:pPr lvl="1"/>
            <a:r>
              <a:rPr lang="en-US" dirty="0"/>
              <a:t>Instead of using a single tree, the algorithm creates a collection of trees by randomly selecting a subset of features and data points for each tree. </a:t>
            </a:r>
          </a:p>
          <a:p>
            <a:pPr lvl="1"/>
            <a:r>
              <a:rPr lang="en-US" dirty="0"/>
              <a:t>Each tree performs an its own classification and the final prediction is then determined by combining all of the predictions, such as by taking the majority vote [AIML].</a:t>
            </a:r>
          </a:p>
          <a:p>
            <a:endParaRPr lang="en-US" dirty="0"/>
          </a:p>
        </p:txBody>
      </p:sp>
    </p:spTree>
    <p:extLst>
      <p:ext uri="{BB962C8B-B14F-4D97-AF65-F5344CB8AC3E}">
        <p14:creationId xmlns:p14="http://schemas.microsoft.com/office/powerpoint/2010/main" val="176024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6451-F226-AEF7-5A50-AFB730B65C4C}"/>
              </a:ext>
            </a:extLst>
          </p:cNvPr>
          <p:cNvSpPr>
            <a:spLocks noGrp="1"/>
          </p:cNvSpPr>
          <p:nvPr>
            <p:ph type="title"/>
          </p:nvPr>
        </p:nvSpPr>
        <p:spPr/>
        <p:txBody>
          <a:bodyPr/>
          <a:lstStyle/>
          <a:p>
            <a:r>
              <a:rPr lang="en-US" dirty="0"/>
              <a:t>Mode – Confusion Matrix</a:t>
            </a:r>
          </a:p>
        </p:txBody>
      </p:sp>
      <p:pic>
        <p:nvPicPr>
          <p:cNvPr id="9" name="Content Placeholder 8">
            <a:extLst>
              <a:ext uri="{FF2B5EF4-FFF2-40B4-BE49-F238E27FC236}">
                <a16:creationId xmlns:a16="http://schemas.microsoft.com/office/drawing/2014/main" id="{4D9AAC3B-44A1-8373-A83C-D06AAE01F8BD}"/>
              </a:ext>
            </a:extLst>
          </p:cNvPr>
          <p:cNvPicPr>
            <a:picLocks noGrp="1" noChangeAspect="1"/>
          </p:cNvPicPr>
          <p:nvPr>
            <p:ph sz="half" idx="1"/>
          </p:nvPr>
        </p:nvPicPr>
        <p:blipFill>
          <a:blip r:embed="rId2"/>
          <a:stretch>
            <a:fillRect/>
          </a:stretch>
        </p:blipFill>
        <p:spPr>
          <a:xfrm>
            <a:off x="914400" y="1799726"/>
            <a:ext cx="5059363" cy="3923710"/>
          </a:xfrm>
          <a:prstGeom prst="rect">
            <a:avLst/>
          </a:prstGeom>
        </p:spPr>
      </p:pic>
      <p:sp>
        <p:nvSpPr>
          <p:cNvPr id="8" name="Content Placeholder 7">
            <a:extLst>
              <a:ext uri="{FF2B5EF4-FFF2-40B4-BE49-F238E27FC236}">
                <a16:creationId xmlns:a16="http://schemas.microsoft.com/office/drawing/2014/main" id="{27F23123-E826-3EF6-E401-960D2DE7C511}"/>
              </a:ext>
            </a:extLst>
          </p:cNvPr>
          <p:cNvSpPr>
            <a:spLocks noGrp="1"/>
          </p:cNvSpPr>
          <p:nvPr>
            <p:ph sz="half" idx="2"/>
          </p:nvPr>
        </p:nvSpPr>
        <p:spPr/>
        <p:txBody>
          <a:bodyPr>
            <a:normAutofit fontScale="70000" lnSpcReduction="20000"/>
          </a:bodyPr>
          <a:lstStyle/>
          <a:p>
            <a:r>
              <a:rPr lang="en-US" sz="2300" dirty="0"/>
              <a:t>For our code, we used the </a:t>
            </a:r>
            <a:r>
              <a:rPr lang="en-US" sz="2300" dirty="0" err="1"/>
              <a:t>sklearn</a:t>
            </a:r>
            <a:r>
              <a:rPr lang="en-US" sz="2300" dirty="0"/>
              <a:t> functions </a:t>
            </a:r>
            <a:r>
              <a:rPr lang="en-US" sz="2300" dirty="0" err="1"/>
              <a:t>DecisionTreeClassifier</a:t>
            </a:r>
            <a:r>
              <a:rPr lang="en-US" sz="2300" dirty="0"/>
              <a:t> and </a:t>
            </a:r>
            <a:r>
              <a:rPr lang="en-US" sz="2300" dirty="0" err="1"/>
              <a:t>RandomForestClassifier</a:t>
            </a:r>
            <a:r>
              <a:rPr lang="en-US" sz="2300" dirty="0"/>
              <a:t> to create and fit multiple models, including a standard tree model, a model with entropy, a pre-pruned model with entropy, and a Random Forest model. </a:t>
            </a:r>
          </a:p>
          <a:p>
            <a:pPr lvl="1"/>
            <a:r>
              <a:rPr lang="en-US" sz="2300" dirty="0"/>
              <a:t>After fitting and training each model, we evaluated their performance through a series of predictions on the test set, which were then used to calculate a confusion matrix and accuracy score. </a:t>
            </a:r>
          </a:p>
          <a:p>
            <a:pPr lvl="1"/>
            <a:r>
              <a:rPr lang="en-US" sz="2300" dirty="0"/>
              <a:t>The accuracy score is the proportion of correct predictions out of all predictions made. Table 2 shows the layout of a confusion matrix, which provides the number of true positives (TP), true negatives (TN), false positives (FP), and false negatives (FN) for each model. </a:t>
            </a:r>
          </a:p>
          <a:p>
            <a:endParaRPr lang="en-US" dirty="0"/>
          </a:p>
        </p:txBody>
      </p:sp>
    </p:spTree>
    <p:extLst>
      <p:ext uri="{BB962C8B-B14F-4D97-AF65-F5344CB8AC3E}">
        <p14:creationId xmlns:p14="http://schemas.microsoft.com/office/powerpoint/2010/main" val="294411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303D18-235F-E081-46ED-74ED770DB40E}"/>
              </a:ext>
            </a:extLst>
          </p:cNvPr>
          <p:cNvSpPr>
            <a:spLocks noGrp="1"/>
          </p:cNvSpPr>
          <p:nvPr>
            <p:ph type="title"/>
          </p:nvPr>
        </p:nvSpPr>
        <p:spPr/>
        <p:txBody>
          <a:bodyPr/>
          <a:lstStyle/>
          <a:p>
            <a:r>
              <a:rPr lang="en-US" dirty="0"/>
              <a:t>Models – Tree Classifier Performance</a:t>
            </a:r>
          </a:p>
        </p:txBody>
      </p:sp>
      <p:sp>
        <p:nvSpPr>
          <p:cNvPr id="3" name="Content Placeholder 2">
            <a:extLst>
              <a:ext uri="{FF2B5EF4-FFF2-40B4-BE49-F238E27FC236}">
                <a16:creationId xmlns:a16="http://schemas.microsoft.com/office/drawing/2014/main" id="{D2C6331F-0E6D-5612-04A5-917C41E85576}"/>
              </a:ext>
            </a:extLst>
          </p:cNvPr>
          <p:cNvSpPr>
            <a:spLocks noGrp="1"/>
          </p:cNvSpPr>
          <p:nvPr>
            <p:ph sz="half" idx="1"/>
          </p:nvPr>
        </p:nvSpPr>
        <p:spPr>
          <a:xfrm>
            <a:off x="838199" y="1825625"/>
            <a:ext cx="7058891" cy="4667250"/>
          </a:xfrm>
        </p:spPr>
        <p:txBody>
          <a:bodyPr>
            <a:normAutofit fontScale="25000" lnSpcReduction="20000"/>
          </a:bodyPr>
          <a:lstStyle/>
          <a:p>
            <a:r>
              <a:rPr lang="en-US" sz="4400" dirty="0"/>
              <a:t>Our initial Decision Tree Classifier, which utilized function defaults, achieved an accuracy score of 97.84% with 162 TP’s and 6 FP’s indicating that the model incorrectly classified 24 FN. </a:t>
            </a:r>
          </a:p>
          <a:p>
            <a:pPr lvl="1"/>
            <a:r>
              <a:rPr lang="en-US" sz="4400" dirty="0"/>
              <a:t>While this is within an acceptable range, it was lower than the accuracy score obtained by the Naive Bayes model (98.56%). </a:t>
            </a:r>
          </a:p>
          <a:p>
            <a:pPr lvl="1"/>
            <a:r>
              <a:rPr lang="en-US" sz="4400" dirty="0"/>
              <a:t>As such, we experimented with different hyperparameters, including the criterion, specified as entropy or Gini impurity, and the maximum depth for pre-pruning, to increase model metrics.</a:t>
            </a:r>
          </a:p>
          <a:p>
            <a:r>
              <a:rPr lang="en-US" sz="4400" dirty="0"/>
              <a:t>Since our default model utilizes Gini impurity, we selected the entropy criterion to improve the accuracy. The entropy criterion differs from the Gini impurity in that it measures the level of information gained by each split in the decision tree; alternatively, Gini impurity measures the probability of a data point being misclassified. </a:t>
            </a:r>
          </a:p>
          <a:p>
            <a:pPr lvl="1"/>
            <a:r>
              <a:rPr lang="en-US" sz="4400" dirty="0"/>
              <a:t>While the entropy model performed equally at identifying TP (162 correct), it was much less accurate at identifying TN (1197 correct vs 1201 correct). </a:t>
            </a:r>
          </a:p>
          <a:p>
            <a:pPr lvl="1"/>
            <a:r>
              <a:rPr lang="en-US" sz="4400" dirty="0"/>
              <a:t>The accuracy score for this model decreased to 97.55% and we continued experimenting in an attempt to recreate a model which increased accuracy without a loss in TN. </a:t>
            </a:r>
          </a:p>
          <a:p>
            <a:r>
              <a:rPr lang="en-US" sz="4400" dirty="0"/>
              <a:t>Next, pre-pruning was implemented to limit excess tree growth and prevent overfitting. Unfortunately, pre-pruning the Decision Tree classifier was still unable to improve overall accuracy and scored 97.63%. </a:t>
            </a:r>
          </a:p>
          <a:p>
            <a:pPr lvl="1"/>
            <a:r>
              <a:rPr lang="en-US" sz="4400" dirty="0"/>
              <a:t>By limiting the tree from over-fitting, this model became more successful than our Entropy model, and the same as our original model at identifying Ham messages (1201 correct vs 1201 correct in original model vs 1197 in entropy model). However, this model was less successful than both of the other models at identifying spam messages (159 correct vs 162 correct in original model and entropy models). </a:t>
            </a:r>
          </a:p>
          <a:p>
            <a:pPr lvl="1"/>
            <a:r>
              <a:rPr lang="en-US" sz="4400" dirty="0"/>
              <a:t>Since the model increased from our entropy model in correct ham identification, but decreased in correct spam identification, the accuracy score was between our Entropy and Gini models at 97.63%. As the aim was to increase our overall accuracy and without sacrificing TP, we attempted a random forest next.</a:t>
            </a:r>
          </a:p>
          <a:p>
            <a:r>
              <a:rPr lang="en-US" sz="4400" dirty="0"/>
              <a:t>Random Forests provided the highest accuracy score between the decision trees, scoring a 97.91%. By using multiple decision trees to make predictions, this model became more successful than all of our other decision tree models and achieved the highest TN values with no FP. </a:t>
            </a:r>
          </a:p>
          <a:p>
            <a:pPr lvl="1"/>
            <a:r>
              <a:rPr lang="en-US" sz="4400" dirty="0"/>
              <a:t>While the TP score predicted was less than the other models, the TN increased significantly more than the TP decreased</a:t>
            </a:r>
          </a:p>
          <a:p>
            <a:pPr lvl="1"/>
            <a:r>
              <a:rPr lang="en-US" sz="4400" dirty="0"/>
              <a:t>Thus, random forests provide the highest accuracy score - increasing from our original 97.84% to 97.98%. </a:t>
            </a:r>
          </a:p>
          <a:p>
            <a:pPr lvl="1"/>
            <a:r>
              <a:rPr lang="en-US" sz="4400" dirty="0"/>
              <a:t>A summation of these values are shown in Table 3.</a:t>
            </a:r>
          </a:p>
          <a:p>
            <a:endParaRPr lang="en-US" dirty="0"/>
          </a:p>
        </p:txBody>
      </p:sp>
      <p:graphicFrame>
        <p:nvGraphicFramePr>
          <p:cNvPr id="9" name="Content Placeholder 8">
            <a:extLst>
              <a:ext uri="{FF2B5EF4-FFF2-40B4-BE49-F238E27FC236}">
                <a16:creationId xmlns:a16="http://schemas.microsoft.com/office/drawing/2014/main" id="{2AAF3E8C-1256-37B8-F9D9-55858667259E}"/>
              </a:ext>
            </a:extLst>
          </p:cNvPr>
          <p:cNvGraphicFramePr>
            <a:graphicFrameLocks noGrp="1"/>
          </p:cNvGraphicFramePr>
          <p:nvPr>
            <p:ph sz="half" idx="2"/>
            <p:extLst>
              <p:ext uri="{D42A27DB-BD31-4B8C-83A1-F6EECF244321}">
                <p14:modId xmlns:p14="http://schemas.microsoft.com/office/powerpoint/2010/main" val="2613538040"/>
              </p:ext>
            </p:extLst>
          </p:nvPr>
        </p:nvGraphicFramePr>
        <p:xfrm>
          <a:off x="7998691" y="1825623"/>
          <a:ext cx="3355110" cy="4291407"/>
        </p:xfrm>
        <a:graphic>
          <a:graphicData uri="http://schemas.openxmlformats.org/drawingml/2006/table">
            <a:tbl>
              <a:tblPr firstRow="1" bandRow="1">
                <a:tableStyleId>{5C22544A-7EE6-4342-B048-85BDC9FD1C3A}</a:tableStyleId>
              </a:tblPr>
              <a:tblGrid>
                <a:gridCol w="559185">
                  <a:extLst>
                    <a:ext uri="{9D8B030D-6E8A-4147-A177-3AD203B41FA5}">
                      <a16:colId xmlns:a16="http://schemas.microsoft.com/office/drawing/2014/main" val="36015571"/>
                    </a:ext>
                  </a:extLst>
                </a:gridCol>
                <a:gridCol w="559185">
                  <a:extLst>
                    <a:ext uri="{9D8B030D-6E8A-4147-A177-3AD203B41FA5}">
                      <a16:colId xmlns:a16="http://schemas.microsoft.com/office/drawing/2014/main" val="1626705156"/>
                    </a:ext>
                  </a:extLst>
                </a:gridCol>
                <a:gridCol w="559185">
                  <a:extLst>
                    <a:ext uri="{9D8B030D-6E8A-4147-A177-3AD203B41FA5}">
                      <a16:colId xmlns:a16="http://schemas.microsoft.com/office/drawing/2014/main" val="2384023272"/>
                    </a:ext>
                  </a:extLst>
                </a:gridCol>
                <a:gridCol w="559185">
                  <a:extLst>
                    <a:ext uri="{9D8B030D-6E8A-4147-A177-3AD203B41FA5}">
                      <a16:colId xmlns:a16="http://schemas.microsoft.com/office/drawing/2014/main" val="1405414142"/>
                    </a:ext>
                  </a:extLst>
                </a:gridCol>
                <a:gridCol w="559185">
                  <a:extLst>
                    <a:ext uri="{9D8B030D-6E8A-4147-A177-3AD203B41FA5}">
                      <a16:colId xmlns:a16="http://schemas.microsoft.com/office/drawing/2014/main" val="2278458088"/>
                    </a:ext>
                  </a:extLst>
                </a:gridCol>
                <a:gridCol w="559185">
                  <a:extLst>
                    <a:ext uri="{9D8B030D-6E8A-4147-A177-3AD203B41FA5}">
                      <a16:colId xmlns:a16="http://schemas.microsoft.com/office/drawing/2014/main" val="1004354502"/>
                    </a:ext>
                  </a:extLst>
                </a:gridCol>
              </a:tblGrid>
              <a:tr h="375159">
                <a:tc>
                  <a:txBody>
                    <a:bodyPr/>
                    <a:lstStyle/>
                    <a:p>
                      <a:pPr marL="0" marR="0">
                        <a:lnSpc>
                          <a:spcPct val="107000"/>
                        </a:lnSpc>
                        <a:spcBef>
                          <a:spcPts val="0"/>
                        </a:spcBef>
                        <a:spcAft>
                          <a:spcPts val="0"/>
                        </a:spcAft>
                      </a:pPr>
                      <a:r>
                        <a:rPr lang="en-US" sz="900" kern="100" baseline="0" dirty="0">
                          <a:effectLst/>
                        </a:rPr>
                        <a:t>    Model Name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Accuracy Score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2054146925"/>
                  </a:ext>
                </a:extLst>
              </a:tr>
              <a:tr h="553232">
                <a:tc>
                  <a:txBody>
                    <a:bodyPr/>
                    <a:lstStyle/>
                    <a:p>
                      <a:pPr marL="0" marR="0">
                        <a:lnSpc>
                          <a:spcPct val="107000"/>
                        </a:lnSpc>
                        <a:spcBef>
                          <a:spcPts val="0"/>
                        </a:spcBef>
                        <a:spcAft>
                          <a:spcPts val="0"/>
                        </a:spcAft>
                      </a:pPr>
                      <a:r>
                        <a:rPr lang="en-US" sz="900" kern="100" baseline="0">
                          <a:effectLst/>
                        </a:rPr>
                        <a:t>Gini (Standard)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0.978464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3019951784"/>
                  </a:ext>
                </a:extLst>
              </a:tr>
              <a:tr h="719201">
                <a:tc>
                  <a:txBody>
                    <a:bodyPr/>
                    <a:lstStyle/>
                    <a:p>
                      <a:pPr marL="0" marR="0">
                        <a:lnSpc>
                          <a:spcPct val="107000"/>
                        </a:lnSpc>
                        <a:spcBef>
                          <a:spcPts val="0"/>
                        </a:spcBef>
                        <a:spcAft>
                          <a:spcPts val="0"/>
                        </a:spcAft>
                      </a:pPr>
                      <a:r>
                        <a:rPr lang="en-US" sz="900" kern="100" baseline="0">
                          <a:effectLst/>
                        </a:rPr>
                        <a:t>Entropy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dirty="0">
                          <a:effectLst/>
                        </a:rPr>
                        <a:t>    0.975592</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1197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577292438"/>
                  </a:ext>
                </a:extLst>
              </a:tr>
              <a:tr h="848290">
                <a:tc>
                  <a:txBody>
                    <a:bodyPr/>
                    <a:lstStyle/>
                    <a:p>
                      <a:pPr marL="0" marR="0">
                        <a:lnSpc>
                          <a:spcPct val="107000"/>
                        </a:lnSpc>
                        <a:spcBef>
                          <a:spcPts val="0"/>
                        </a:spcBef>
                        <a:spcAft>
                          <a:spcPts val="0"/>
                        </a:spcAft>
                      </a:pPr>
                      <a:r>
                        <a:rPr lang="en-US" sz="900" kern="100" baseline="0" dirty="0">
                          <a:effectLst/>
                        </a:rPr>
                        <a:t>Pre-Pruned Model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0.976310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159</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153794139"/>
                  </a:ext>
                </a:extLst>
              </a:tr>
              <a:tr h="1737550">
                <a:tc>
                  <a:txBody>
                    <a:bodyPr/>
                    <a:lstStyle/>
                    <a:p>
                      <a:pPr marL="0" marR="0">
                        <a:lnSpc>
                          <a:spcPct val="107000"/>
                        </a:lnSpc>
                        <a:spcBef>
                          <a:spcPts val="0"/>
                        </a:spcBef>
                        <a:spcAft>
                          <a:spcPts val="0"/>
                        </a:spcAft>
                      </a:pPr>
                      <a:r>
                        <a:rPr lang="en-US" sz="900" kern="100" baseline="0">
                          <a:effectLst/>
                        </a:rPr>
                        <a:t>Random Forest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0.979899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158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28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740615318"/>
                  </a:ext>
                </a:extLst>
              </a:tr>
            </a:tbl>
          </a:graphicData>
        </a:graphic>
      </p:graphicFrame>
    </p:spTree>
    <p:extLst>
      <p:ext uri="{BB962C8B-B14F-4D97-AF65-F5344CB8AC3E}">
        <p14:creationId xmlns:p14="http://schemas.microsoft.com/office/powerpoint/2010/main" val="1706837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03AE-6534-CBC6-4AB2-7ED71F39FF81}"/>
              </a:ext>
            </a:extLst>
          </p:cNvPr>
          <p:cNvSpPr>
            <a:spLocks noGrp="1"/>
          </p:cNvSpPr>
          <p:nvPr>
            <p:ph type="title"/>
          </p:nvPr>
        </p:nvSpPr>
        <p:spPr/>
        <p:txBody>
          <a:bodyPr/>
          <a:lstStyle/>
          <a:p>
            <a:r>
              <a:rPr lang="en-US" dirty="0"/>
              <a:t>Models – K Nearest Neighbors</a:t>
            </a:r>
          </a:p>
        </p:txBody>
      </p:sp>
      <p:sp>
        <p:nvSpPr>
          <p:cNvPr id="3" name="Content Placeholder 2">
            <a:extLst>
              <a:ext uri="{FF2B5EF4-FFF2-40B4-BE49-F238E27FC236}">
                <a16:creationId xmlns:a16="http://schemas.microsoft.com/office/drawing/2014/main" id="{0D0CAC8D-04F1-3FAE-B87C-D4CFFC177A21}"/>
              </a:ext>
            </a:extLst>
          </p:cNvPr>
          <p:cNvSpPr>
            <a:spLocks noGrp="1"/>
          </p:cNvSpPr>
          <p:nvPr>
            <p:ph sz="half" idx="1"/>
          </p:nvPr>
        </p:nvSpPr>
        <p:spPr/>
        <p:txBody>
          <a:bodyPr>
            <a:normAutofit fontScale="62500" lnSpcReduction="20000"/>
          </a:bodyPr>
          <a:lstStyle/>
          <a:p>
            <a:r>
              <a:rPr lang="en-US" dirty="0"/>
              <a:t>K-Nearest Neighbors (KNN) -  is a classification algorithm that determines the class of an observation based on its proximity, defined as the Euclidean distance or straight line between two points, to its nearest neighbors within a region [AIML].</a:t>
            </a:r>
          </a:p>
          <a:p>
            <a:r>
              <a:rPr lang="en-US" dirty="0"/>
              <a:t>The value of k represents the number of neighbors to consider and may be calculated multiple ways. </a:t>
            </a:r>
          </a:p>
          <a:p>
            <a:r>
              <a:rPr lang="en-US" dirty="0"/>
              <a:t>A common method for selecting k is to calculate the square root of the number of observations in the training set, as used in our initial KNN model. </a:t>
            </a:r>
          </a:p>
          <a:p>
            <a:r>
              <a:rPr lang="en-US" dirty="0"/>
              <a:t>As shown in Table 4, when we observe the testing and training metrics of our dependent variable, y, we can see that the majority of observations are ham and contain the value '0’. </a:t>
            </a:r>
          </a:p>
          <a:p>
            <a:r>
              <a:rPr lang="en-US" dirty="0"/>
              <a:t>When there is this imbalance of data, using the square root method to calculate k may result in a bias towards the majority class. </a:t>
            </a:r>
          </a:p>
          <a:p>
            <a:pPr lvl="1"/>
            <a:r>
              <a:rPr lang="en-US" dirty="0"/>
              <a:t>This is because the majority class will have more neighbors and therefore influence the classification more than the minority class. </a:t>
            </a:r>
          </a:p>
          <a:p>
            <a:pPr lvl="1"/>
            <a:r>
              <a:rPr lang="en-US" dirty="0"/>
              <a:t>As a result, our KNN square root model scored a below average accuracy of 86.64%, which suggests that we may need to explore alternative methods for calculating k.</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Testing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𝐭𝐞𝐬𝐭</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Training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𝐭𝐫𝐚𝐢𝐧</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Choice>
        <mc:Fallback xmlns="">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0852" t="-4790" r="-96023" b="-322156"/>
                          </a:stretch>
                        </a:blipFill>
                      </a:tcPr>
                    </a:tc>
                    <a:tc>
                      <a:txBody>
                        <a:bodyPr/>
                        <a:lstStyle/>
                        <a:p>
                          <a:endParaRPr lang="en-US"/>
                        </a:p>
                      </a:txBody>
                      <a:tcPr marL="68580" marR="68580" marT="0" marB="0">
                        <a:blipFill>
                          <a:blip r:embed="rId2"/>
                          <a:stretch>
                            <a:fillRect l="-158982" t="-4790" r="-1198" b="-322156"/>
                          </a:stretch>
                        </a:blipFill>
                      </a:tcPr>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Fallback>
      </mc:AlternateContent>
    </p:spTree>
    <p:extLst>
      <p:ext uri="{BB962C8B-B14F-4D97-AF65-F5344CB8AC3E}">
        <p14:creationId xmlns:p14="http://schemas.microsoft.com/office/powerpoint/2010/main" val="270347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5329-6D78-EC44-B91F-648F18B8FA51}"/>
              </a:ext>
            </a:extLst>
          </p:cNvPr>
          <p:cNvSpPr>
            <a:spLocks noGrp="1"/>
          </p:cNvSpPr>
          <p:nvPr>
            <p:ph type="title"/>
          </p:nvPr>
        </p:nvSpPr>
        <p:spPr/>
        <p:txBody>
          <a:bodyPr/>
          <a:lstStyle/>
          <a:p>
            <a:r>
              <a:rPr lang="en-US" dirty="0"/>
              <a:t>Models – K Nearest Neighbors Bias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50B8B09-CDD3-331A-7380-49547196EB96}"/>
                  </a:ext>
                </a:extLst>
              </p:cNvPr>
              <p:cNvSpPr>
                <a:spLocks noGrp="1"/>
              </p:cNvSpPr>
              <p:nvPr>
                <p:ph idx="1"/>
              </p:nvPr>
            </p:nvSpPr>
            <p:spPr/>
            <p:txBody>
              <a:bodyPr>
                <a:normAutofit fontScale="92500" lnSpcReduction="10000"/>
              </a:bodyPr>
              <a:lstStyle/>
              <a:p>
                <a:pPr marL="228600" marR="0">
                  <a:lnSpc>
                    <a:spcPct val="107000"/>
                  </a:lnSpc>
                  <a:spcBef>
                    <a:spcPts val="0"/>
                  </a:spcBef>
                  <a:spcAft>
                    <a:spcPts val="0"/>
                  </a:spcAft>
                </a:pPr>
                <a:r>
                  <a:rPr lang="en-US" sz="1400" kern="100" dirty="0">
                    <a:effectLst/>
                    <a:ea typeface="Calibri" panose="020F0502020204030204" pitchFamily="34" charset="0"/>
                    <a:cs typeface="Times New Roman" panose="02020603050405020304" pitchFamily="18" charset="0"/>
                  </a:rPr>
                  <a:t>To address this bias, we implemented the Grid Search optimization method to find the optimal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for our KNN model.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Grid Search is an “automated hyperparameter-tuning method” that uses a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-fold cross-validation process to “brute-force” through a range of parameters using a nested for-loop approach to find the optimal combination for a given model [</a:t>
                </a:r>
                <a:r>
                  <a:rPr lang="en-US" sz="1400" u="sng" kern="100" dirty="0">
                    <a:solidFill>
                      <a:srgbClr val="0563C1"/>
                    </a:solidFill>
                    <a:effectLst/>
                    <a:ea typeface="Calibri" panose="020F0502020204030204" pitchFamily="34" charset="0"/>
                    <a:cs typeface="Times New Roman" panose="02020603050405020304" pitchFamily="18" charset="0"/>
                    <a:hlinkClick r:id="rId2" action="ppaction://hlinkfile"/>
                  </a:rPr>
                  <a:t>HPT</a:t>
                </a:r>
                <a:r>
                  <a:rPr lang="en-US" sz="1400" kern="100" dirty="0">
                    <a:effectLst/>
                    <a:ea typeface="Calibri" panose="020F0502020204030204" pitchFamily="34" charset="0"/>
                    <a:cs typeface="Times New Roman" panose="02020603050405020304" pitchFamily="18" charset="0"/>
                  </a:rPr>
                  <a:t>].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The dataset is divided into equal subsets for each iteration of the loop, with one subset reserved for training and the rest for testing.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The average accuracy score is then calculated across all cross-validation folds, and the best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is used to train our new model.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To accomplish this, we employed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𝐺𝑟𝑖𝑑𝑆𝑒𝑎𝑟𝑐h𝐶𝑉</m:t>
                    </m:r>
                  </m:oMath>
                </a14:m>
                <a:r>
                  <a:rPr lang="en-US" sz="1400" kern="100" dirty="0">
                    <a:effectLst/>
                    <a:ea typeface="Calibri" panose="020F0502020204030204" pitchFamily="34" charset="0"/>
                    <a:cs typeface="Times New Roman" panose="02020603050405020304" pitchFamily="18" charset="0"/>
                  </a:rPr>
                  <a:t> function from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𝑠𝑘𝑙𝑒𝑎𝑟𝑛</m:t>
                    </m:r>
                  </m:oMath>
                </a14:m>
                <a:r>
                  <a:rPr lang="en-US" sz="1400" kern="100" dirty="0">
                    <a:effectLst/>
                    <a:ea typeface="Calibri" panose="020F0502020204030204" pitchFamily="34" charset="0"/>
                    <a:cs typeface="Times New Roman" panose="02020603050405020304" pitchFamily="18" charset="0"/>
                  </a:rPr>
                  <a:t> library and defined an upper limit of 15 for the search space due to its computationally expensive nature. </a:t>
                </a:r>
              </a:p>
              <a:p>
                <a:pPr lvl="1">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While this technique improved our KNN accuracy score by 8.39% to 95.04%., successfully classifying 117 instances of spam, it remains limited in its Spam v Ham classification abilities compared to other classification algorithms.</a:t>
                </a:r>
              </a:p>
              <a:p>
                <a:r>
                  <a:rPr lang="en-US" sz="1400" dirty="0">
                    <a:effectLst/>
                    <a:ea typeface="Calibri" panose="020F0502020204030204" pitchFamily="34" charset="0"/>
                  </a:rPr>
                  <a:t>Our models show that due to the high computational cost and sensitivity to bias, KNN is unsuitable for large datasets with many features, such as those typically encountered in spam filtering. </a:t>
                </a:r>
              </a:p>
              <a:p>
                <a:pPr lvl="1"/>
                <a:r>
                  <a:rPr lang="en-US" sz="1400" dirty="0">
                    <a:effectLst/>
                    <a:ea typeface="Calibri" panose="020F0502020204030204" pitchFamily="34" charset="0"/>
                  </a:rPr>
                  <a:t>For example, since KNN uses the Euclidean algorithm to calculate the distance between observations, As the number of features increases, the distance calculation becomes more “computationally complex,” reaching “exponential time [and] could lead to computational explosions [</a:t>
                </a:r>
                <a:r>
                  <a:rPr lang="en-US" sz="1400" u="sng" dirty="0">
                    <a:solidFill>
                      <a:srgbClr val="0563C1"/>
                    </a:solidFill>
                    <a:effectLst/>
                    <a:ea typeface="Calibri" panose="020F0502020204030204" pitchFamily="34" charset="0"/>
                    <a:cs typeface="Times New Roman" panose="02020603050405020304" pitchFamily="18" charset="0"/>
                    <a:hlinkClick r:id="rId3" action="ppaction://hlinkfile"/>
                  </a:rPr>
                  <a:t>MLA</a:t>
                </a:r>
                <a:r>
                  <a:rPr lang="en-US" sz="1400" dirty="0">
                    <a:effectLst/>
                    <a:ea typeface="Calibri" panose="020F0502020204030204" pitchFamily="34" charset="0"/>
                  </a:rPr>
                  <a:t>].” </a:t>
                </a:r>
              </a:p>
              <a:p>
                <a:pPr lvl="1"/>
                <a:r>
                  <a:rPr lang="en-US" sz="1400" dirty="0">
                    <a:effectLst/>
                    <a:ea typeface="Calibri" panose="020F0502020204030204" pitchFamily="34" charset="0"/>
                  </a:rPr>
                  <a:t>This can result in a curse of dimensionality, where the increase of features disproportionately and dramatically reduce the model’s performance.</a:t>
                </a:r>
                <a:endParaRPr lang="en-US" sz="1400" dirty="0"/>
              </a:p>
            </p:txBody>
          </p:sp>
        </mc:Choice>
        <mc:Fallback xmlns="">
          <p:sp>
            <p:nvSpPr>
              <p:cNvPr id="5" name="Content Placeholder 4">
                <a:extLst>
                  <a:ext uri="{FF2B5EF4-FFF2-40B4-BE49-F238E27FC236}">
                    <a16:creationId xmlns:a16="http://schemas.microsoft.com/office/drawing/2014/main" id="{550B8B09-CDD3-331A-7380-49547196EB96}"/>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770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4D29064-F8E4-28FC-FC06-2D5A13D40A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0384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12" name="Audio 11">
            <a:hlinkClick r:id="" action="ppaction://media"/>
            <a:extLst>
              <a:ext uri="{FF2B5EF4-FFF2-40B4-BE49-F238E27FC236}">
                <a16:creationId xmlns:a16="http://schemas.microsoft.com/office/drawing/2014/main" id="{5661B907-D2C3-0DF0-AC72-03542B3CC8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mc:Choice xmlns:p14="http://schemas.microsoft.com/office/powerpoint/2010/main" Requires="p14">
      <p:transition spd="slow" p14:dur="2000" advTm="26917"/>
    </mc:Choice>
    <mc:Fallback>
      <p:transition spd="slow" advTm="2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6C94-F00C-26A8-C8B3-B3C78FF00C4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543DF7-D509-068C-409D-EF4C6C7B0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1820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91A8-E1E8-4896-EA4D-ABDB07074F3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2B9A1AC-0498-501D-C3E4-303815BB1A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045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85" name="Audio 84">
            <a:hlinkClick r:id="" action="ppaction://media"/>
            <a:extLst>
              <a:ext uri="{FF2B5EF4-FFF2-40B4-BE49-F238E27FC236}">
                <a16:creationId xmlns:a16="http://schemas.microsoft.com/office/drawing/2014/main" id="{81BA17BE-AD7A-325B-BC45-8539845817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mc:Choice xmlns:p14="http://schemas.microsoft.com/office/powerpoint/2010/main" Requires="p14">
      <p:transition spd="slow" p14:dur="2000" advTm="18477"/>
    </mc:Choice>
    <mc:Fallback>
      <p:transition spd="slow" advTm="1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5" name="Audio 14">
            <a:hlinkClick r:id="" action="ppaction://media"/>
            <a:extLst>
              <a:ext uri="{FF2B5EF4-FFF2-40B4-BE49-F238E27FC236}">
                <a16:creationId xmlns:a16="http://schemas.microsoft.com/office/drawing/2014/main" id="{AA8E61EF-AEF1-C906-933C-BA6DCE4816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mc:Choice xmlns:p14="http://schemas.microsoft.com/office/powerpoint/2010/main" Requires="p14">
      <p:transition spd="slow" p14:dur="2000" advTm="14964"/>
    </mc:Choice>
    <mc:Fallback>
      <p:transition spd="slow" advTm="1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4" name="Audio 13">
            <a:hlinkClick r:id="" action="ppaction://media"/>
            <a:extLst>
              <a:ext uri="{FF2B5EF4-FFF2-40B4-BE49-F238E27FC236}">
                <a16:creationId xmlns:a16="http://schemas.microsoft.com/office/drawing/2014/main" id="{0A42786A-17B6-6AB1-1336-D84F1D1311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mc:Choice xmlns:p14="http://schemas.microsoft.com/office/powerpoint/2010/main" Requires="p14">
      <p:transition spd="slow" p14:dur="2000" advTm="18536"/>
    </mc:Choice>
    <mc:Fallback>
      <p:transition spd="slow" advTm="18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27" name="Audio 26">
            <a:hlinkClick r:id="" action="ppaction://media"/>
            <a:extLst>
              <a:ext uri="{FF2B5EF4-FFF2-40B4-BE49-F238E27FC236}">
                <a16:creationId xmlns:a16="http://schemas.microsoft.com/office/drawing/2014/main" id="{C6DEDD81-EA02-9E2B-0C4B-797CBF6C5CFF}"/>
              </a:ext>
            </a:extLst>
          </p:cNvPr>
          <p:cNvPicPr>
            <a:picLocks noChangeAspect="1"/>
          </p:cNvPicPr>
          <p:nvPr>
            <a:audioFile r:link="rId1"/>
            <p:extLst>
              <p:ext uri="{DAA4B4D4-6D71-4841-9C94-3DE7FCFB9230}">
                <p14:media xmlns:p14="http://schemas.microsoft.com/office/powerpoint/2010/main" r:embed="rId2">
                  <p14:trim end="1244.4943"/>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mc:Choice xmlns:p14="http://schemas.microsoft.com/office/powerpoint/2010/main" Requires="p14">
      <p:transition spd="slow" p14:dur="2000" advTm="17224"/>
    </mc:Choice>
    <mc:Fallback>
      <p:transition spd="slow" advTm="1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5" name="Audio 14">
            <a:hlinkClick r:id="" action="ppaction://media"/>
            <a:extLst>
              <a:ext uri="{FF2B5EF4-FFF2-40B4-BE49-F238E27FC236}">
                <a16:creationId xmlns:a16="http://schemas.microsoft.com/office/drawing/2014/main" id="{3D393AFB-634B-E5E2-30CA-E2054552C587}"/>
              </a:ext>
            </a:extLst>
          </p:cNvPr>
          <p:cNvPicPr>
            <a:picLocks noChangeAspect="1"/>
          </p:cNvPicPr>
          <p:nvPr>
            <a:audioFile r:link="rId1"/>
            <p:extLst>
              <p:ext uri="{DAA4B4D4-6D71-4841-9C94-3DE7FCFB9230}">
                <p14:media xmlns:p14="http://schemas.microsoft.com/office/powerpoint/2010/main" r:embed="rId2">
                  <p14:trim end="3116.5056"/>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mc:Choice xmlns:p14="http://schemas.microsoft.com/office/powerpoint/2010/main" Requires="p14">
      <p:transition spd="slow" p14:dur="2000" advTm="19322"/>
    </mc:Choice>
    <mc:Fallback>
      <p:transition spd="slow" advTm="1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50" name="Audio 49">
            <a:hlinkClick r:id="" action="ppaction://media"/>
            <a:extLst>
              <a:ext uri="{FF2B5EF4-FFF2-40B4-BE49-F238E27FC236}">
                <a16:creationId xmlns:a16="http://schemas.microsoft.com/office/drawing/2014/main" id="{8A880942-9187-B093-1CD8-BE3CB762E242}"/>
              </a:ext>
            </a:extLst>
          </p:cNvPr>
          <p:cNvPicPr>
            <a:picLocks noChangeAspect="1"/>
          </p:cNvPicPr>
          <p:nvPr>
            <a:audioFile r:link="rId1"/>
            <p:extLst>
              <p:ext uri="{DAA4B4D4-6D71-4841-9C94-3DE7FCFB9230}">
                <p14:media xmlns:p14="http://schemas.microsoft.com/office/powerpoint/2010/main" r:embed="rId2">
                  <p14:trim end="1136.1201"/>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mc:Choice xmlns:p14="http://schemas.microsoft.com/office/powerpoint/2010/main" Requires="p14">
      <p:transition spd="slow" p14:dur="2000" advTm="27092"/>
    </mc:Choice>
    <mc:Fallback>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292</TotalTime>
  <Words>5121</Words>
  <Application>Microsoft Office PowerPoint</Application>
  <PresentationFormat>Widescreen</PresentationFormat>
  <Paragraphs>342</Paragraphs>
  <Slides>31</Slides>
  <Notes>12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Calisto MT</vt:lpstr>
      <vt:lpstr>Cambria Math</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Transformation</vt:lpstr>
      <vt:lpstr>Methods – Data Preparation</vt:lpstr>
      <vt:lpstr>Methods - Stopwords</vt:lpstr>
      <vt:lpstr>Methods – Data Preparation </vt:lpstr>
      <vt:lpstr>Methods – Training The Model</vt:lpstr>
      <vt:lpstr>Methods – Training The Model Continued</vt:lpstr>
      <vt:lpstr>Models - Overview</vt:lpstr>
      <vt:lpstr>Model – Naïve Bayes</vt:lpstr>
      <vt:lpstr>Model – Descion Tree</vt:lpstr>
      <vt:lpstr>Mode – Confusion Matrix</vt:lpstr>
      <vt:lpstr>Models – Tree Classifier Performance</vt:lpstr>
      <vt:lpstr>Models – K Nearest Neighbors</vt:lpstr>
      <vt:lpstr>Models – K Nearest Neighbors Bias</vt:lpstr>
      <vt:lpstr>Results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Robert Chavez</cp:lastModifiedBy>
  <cp:revision>11</cp:revision>
  <dcterms:created xsi:type="dcterms:W3CDTF">2023-04-24T22:24:54Z</dcterms:created>
  <dcterms:modified xsi:type="dcterms:W3CDTF">2023-04-27T01:35:52Z</dcterms:modified>
</cp:coreProperties>
</file>